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61" r:id="rId5"/>
  </p:sldIdLst>
  <p:sldSz cx="9906000" cy="6858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00FF"/>
    <a:srgbClr val="0099FF"/>
    <a:srgbClr val="FF66CC"/>
    <a:srgbClr val="00CC00"/>
    <a:srgbClr val="FF3300"/>
    <a:srgbClr val="800000"/>
    <a:srgbClr val="993300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90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35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1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3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68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27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01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01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50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4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09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5DA3-F462-4BDF-811A-C7C5146E90C0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8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mours.fr/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cuisine.centrale@ville-nemours.fr" TargetMode="External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uisine.centrale@ville-nemours.fr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3.jpe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hyperlink" Target="http://www.nemours.f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hyperlink" Target="mailto:cuisine.centrale@ville-nemours.fr" TargetMode="External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hyperlink" Target="http://www.nemours.fr/" TargetMode="Externa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.jpeg"/><Relationship Id="rId3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hyperlink" Target="http://www.nemours.fr/" TargetMode="External"/><Relationship Id="rId5" Type="http://schemas.openxmlformats.org/officeDocument/2006/relationships/image" Target="../media/image21.png"/><Relationship Id="rId10" Type="http://schemas.openxmlformats.org/officeDocument/2006/relationships/hyperlink" Target="mailto:cuisine.centrale@ville-nemours.fr" TargetMode="External"/><Relationship Id="rId4" Type="http://schemas.openxmlformats.org/officeDocument/2006/relationships/image" Target="../media/image20.png"/><Relationship Id="rId9" Type="http://schemas.microsoft.com/office/2007/relationships/hdphoto" Target="../media/hdphoto1.wdp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2240647" y="51048"/>
            <a:ext cx="3807231" cy="58002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AU MENU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2964129"/>
            <a:ext cx="1947951" cy="80217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LUNDI 01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73386" y="2974450"/>
            <a:ext cx="1947951" cy="80217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MERCREDI 03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87272" y="2960074"/>
            <a:ext cx="1896814" cy="802178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JEUDI 04</a:t>
            </a:r>
          </a:p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</a:rPr>
              <a:t>Menu terroir et Noël</a:t>
            </a: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9794" y="2971813"/>
            <a:ext cx="1947951" cy="80217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VENDREDI 05 </a:t>
            </a:r>
            <a:r>
              <a:rPr lang="fr-FR" sz="1400" b="1" dirty="0">
                <a:solidFill>
                  <a:schemeClr val="bg1"/>
                </a:solidFill>
              </a:rPr>
              <a:t>Provence-Côte d’Azur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5807" y="3832022"/>
            <a:ext cx="1880059" cy="2019989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24444" y="3832022"/>
            <a:ext cx="1880059" cy="2019989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3997664" y="3832022"/>
            <a:ext cx="1880059" cy="2019989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6014357" y="3781096"/>
            <a:ext cx="1880059" cy="2019989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En attente des réponses des producteurs locaux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/>
            <a:endParaRPr lang="fr-FR" sz="1200" b="1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algn="ctr"/>
            <a:endParaRPr lang="fr-FR" sz="1200" b="1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algn="ctr"/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57529" y="3836768"/>
            <a:ext cx="1880059" cy="2019989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AutoShape 2" descr="Image associé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1730428" y="677977"/>
            <a:ext cx="4485915" cy="574344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01 Décembre 2025 au 05 Décembre 2025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88258" y="2971813"/>
            <a:ext cx="1947951" cy="802178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/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MARDI 02</a:t>
            </a:r>
          </a:p>
          <a:p>
            <a:pPr algn="ctr"/>
            <a:endParaRPr lang="fr-FR" sz="20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08276" y="3963795"/>
            <a:ext cx="1625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Œuf dur sauce cocktail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7928" y="4355312"/>
            <a:ext cx="1194217" cy="47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Tagliatelles à la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tomate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50960" y="4991328"/>
            <a:ext cx="740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70837" y="539737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Fruit de saison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300637" y="3869066"/>
            <a:ext cx="156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Salade de pommes de terre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385779" y="4471674"/>
            <a:ext cx="1472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Poulet au miel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46504" y="4849043"/>
            <a:ext cx="1611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Brocolis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917858" y="5241548"/>
            <a:ext cx="2037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sz="1200" b="1" dirty="0">
                <a:solidFill>
                  <a:schemeClr val="bg1"/>
                </a:solidFill>
              </a:rPr>
              <a:t>Crème panna cotta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2204509" y="4495873"/>
            <a:ext cx="290263" cy="273368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4369222" y="3979739"/>
            <a:ext cx="128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Céleri rémoulade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097454" y="4443411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Quiche aux champignons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et fromage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526839" y="4991328"/>
            <a:ext cx="969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Salade verte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451712" y="5370754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Fruit de saison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130929" y="3961529"/>
            <a:ext cx="290263" cy="273368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8388184" y="3957989"/>
            <a:ext cx="1086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Salade niçoise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8113679" y="4263157"/>
            <a:ext cx="163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Filet de poisson à la niçoise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8720843" y="4780129"/>
            <a:ext cx="534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Riz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209093" y="5428911"/>
            <a:ext cx="153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Compote</a:t>
            </a:r>
          </a:p>
          <a:p>
            <a:pPr algn="ctr"/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939BC85F-1D23-4664-9206-A7D945B4D6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2095516" y="3917837"/>
            <a:ext cx="290263" cy="273368"/>
          </a:xfrm>
          <a:prstGeom prst="rect">
            <a:avLst/>
          </a:prstGeom>
        </p:spPr>
      </p:pic>
      <p:sp>
        <p:nvSpPr>
          <p:cNvPr id="68" name="Zone de texte 2">
            <a:extLst>
              <a:ext uri="{FF2B5EF4-FFF2-40B4-BE49-F238E27FC236}">
                <a16:creationId xmlns:a16="http://schemas.microsoft.com/office/drawing/2014/main" id="{01D350C5-43FA-4E27-8574-5661437929B3}"/>
              </a:ext>
            </a:extLst>
          </p:cNvPr>
          <p:cNvSpPr txBox="1"/>
          <p:nvPr/>
        </p:nvSpPr>
        <p:spPr>
          <a:xfrm>
            <a:off x="448811" y="6300245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01.64.45.04.14 -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 email :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cuisine.centrale@ville-nemours.fr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9" name="Zone de texte 2">
            <a:extLst>
              <a:ext uri="{FF2B5EF4-FFF2-40B4-BE49-F238E27FC236}">
                <a16:creationId xmlns:a16="http://schemas.microsoft.com/office/drawing/2014/main" id="{AA987389-0AF4-40F5-92EF-585F8FEFFE10}"/>
              </a:ext>
            </a:extLst>
          </p:cNvPr>
          <p:cNvSpPr txBox="1"/>
          <p:nvPr/>
        </p:nvSpPr>
        <p:spPr>
          <a:xfrm>
            <a:off x="641355" y="5912063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DBE940B0-4299-483F-B0EC-D4AFCBE10B44}"/>
              </a:ext>
            </a:extLst>
          </p:cNvPr>
          <p:cNvGrpSpPr/>
          <p:nvPr/>
        </p:nvGrpSpPr>
        <p:grpSpPr>
          <a:xfrm>
            <a:off x="4265112" y="6026803"/>
            <a:ext cx="1299450" cy="369332"/>
            <a:chOff x="4248334" y="6043581"/>
            <a:chExt cx="1299450" cy="369332"/>
          </a:xfrm>
        </p:grpSpPr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75B46E6-90C4-41DC-A690-DD514F5F9EAF}"/>
                </a:ext>
              </a:extLst>
            </p:cNvPr>
            <p:cNvSpPr txBox="1"/>
            <p:nvPr/>
          </p:nvSpPr>
          <p:spPr>
            <a:xfrm>
              <a:off x="4372462" y="6101289"/>
              <a:ext cx="1175322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Dessert du jour </a:t>
              </a:r>
              <a:endParaRPr lang="fr-FR" sz="10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ABE2FBA-9138-4EAE-9988-0B1019B0DDEF}"/>
                </a:ext>
              </a:extLst>
            </p:cNvPr>
            <p:cNvSpPr/>
            <p:nvPr/>
          </p:nvSpPr>
          <p:spPr>
            <a:xfrm>
              <a:off x="4248334" y="6043581"/>
              <a:ext cx="32788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fr-FR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</a:t>
              </a:r>
              <a:endParaRPr lang="fr-FR" dirty="0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0B62E74F-F76A-492E-8EF7-46EFB7CE0454}"/>
              </a:ext>
            </a:extLst>
          </p:cNvPr>
          <p:cNvGrpSpPr/>
          <p:nvPr/>
        </p:nvGrpSpPr>
        <p:grpSpPr>
          <a:xfrm>
            <a:off x="5809831" y="6092900"/>
            <a:ext cx="2000925" cy="255747"/>
            <a:chOff x="5558161" y="6101289"/>
            <a:chExt cx="2000925" cy="255747"/>
          </a:xfrm>
        </p:grpSpPr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EAFE73A2-6610-4640-910C-51BB7E9A2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7" t="4932" r="24654" b="6848"/>
            <a:stretch/>
          </p:blipFill>
          <p:spPr>
            <a:xfrm>
              <a:off x="5558161" y="6124636"/>
              <a:ext cx="252608" cy="232400"/>
            </a:xfrm>
            <a:prstGeom prst="rect">
              <a:avLst/>
            </a:prstGeom>
          </p:spPr>
        </p:pic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91724943-515F-44B9-B254-2DF6B2EF96CA}"/>
                </a:ext>
              </a:extLst>
            </p:cNvPr>
            <p:cNvSpPr txBox="1"/>
            <p:nvPr/>
          </p:nvSpPr>
          <p:spPr>
            <a:xfrm>
              <a:off x="5777829" y="6101289"/>
              <a:ext cx="1781257" cy="24622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Produits locaux – Circuit court</a:t>
              </a:r>
              <a:endParaRPr lang="fr-FR" sz="1000" dirty="0"/>
            </a:p>
          </p:txBody>
        </p:sp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C73F51C3-36D2-4C2C-8847-44A7068B2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7" t="4932" r="24654" b="6848"/>
            <a:stretch/>
          </p:blipFill>
          <p:spPr>
            <a:xfrm>
              <a:off x="5558416" y="6120133"/>
              <a:ext cx="252608" cy="232400"/>
            </a:xfrm>
            <a:prstGeom prst="rect">
              <a:avLst/>
            </a:prstGeom>
          </p:spPr>
        </p:pic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5D16EF2F-F0CE-4A0B-A780-1F5BC1CC99AC}"/>
              </a:ext>
            </a:extLst>
          </p:cNvPr>
          <p:cNvGrpSpPr/>
          <p:nvPr/>
        </p:nvGrpSpPr>
        <p:grpSpPr>
          <a:xfrm>
            <a:off x="8209093" y="6091001"/>
            <a:ext cx="1095496" cy="284263"/>
            <a:chOff x="7579918" y="6107779"/>
            <a:chExt cx="1095496" cy="284263"/>
          </a:xfrm>
        </p:grpSpPr>
        <p:pic>
          <p:nvPicPr>
            <p:cNvPr id="77" name="Picture 2" descr="PRODUITS BIO - Centrale d'achat - Région Auvergne-Rhône-Alpes">
              <a:extLst>
                <a:ext uri="{FF2B5EF4-FFF2-40B4-BE49-F238E27FC236}">
                  <a16:creationId xmlns:a16="http://schemas.microsoft.com/office/drawing/2014/main" id="{AC668B97-D2EF-48BD-BE7A-779A667F88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2103" r="16270" b="18303"/>
            <a:stretch/>
          </p:blipFill>
          <p:spPr bwMode="auto">
            <a:xfrm>
              <a:off x="7579918" y="6107779"/>
              <a:ext cx="302181" cy="28426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08A2C893-11D8-4A0C-9048-E7524AE551EB}"/>
                </a:ext>
              </a:extLst>
            </p:cNvPr>
            <p:cNvSpPr txBox="1"/>
            <p:nvPr/>
          </p:nvSpPr>
          <p:spPr>
            <a:xfrm>
              <a:off x="7721307" y="6117764"/>
              <a:ext cx="954107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Produits bio</a:t>
              </a:r>
              <a:endParaRPr lang="fr-FR" sz="1000" dirty="0"/>
            </a:p>
          </p:txBody>
        </p:sp>
      </p:grpSp>
      <p:pic>
        <p:nvPicPr>
          <p:cNvPr id="80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4CC7100A-92FF-4895-BF93-5A066EB3A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233092" y="5356065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5DD3354E-2E04-4CA1-A90B-D9EA706E5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4211605" y="5356065"/>
            <a:ext cx="315234" cy="2827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5171C1E8-F97B-4892-B1A9-2CA42DF0C9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1488" y="4326896"/>
            <a:ext cx="556272" cy="558213"/>
          </a:xfrm>
          <a:prstGeom prst="rect">
            <a:avLst/>
          </a:prstGeom>
        </p:spPr>
      </p:pic>
      <p:pic>
        <p:nvPicPr>
          <p:cNvPr id="85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45F9FC86-57BE-4D5E-AC1A-210B8B428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8516937" y="4732737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499B33D5-366E-40F0-8577-5C12F9455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427928" y="4957285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C0D5589E-1D30-43AA-98F2-8F8EF9BB1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6280" y="5073909"/>
            <a:ext cx="656394" cy="648390"/>
          </a:xfrm>
          <a:prstGeom prst="rect">
            <a:avLst/>
          </a:prstGeom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E2A96723-868E-4B0F-A7CE-7201C83A66D3}"/>
              </a:ext>
            </a:extLst>
          </p:cNvPr>
          <p:cNvSpPr txBox="1"/>
          <p:nvPr/>
        </p:nvSpPr>
        <p:spPr>
          <a:xfrm>
            <a:off x="8511275" y="5104520"/>
            <a:ext cx="896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Fromage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FFABF3-8D10-443E-96CC-B2A6296940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5588" y="5089465"/>
            <a:ext cx="304826" cy="2865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B40858-9128-49E3-8616-6EEB2344F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0150" y="19031"/>
            <a:ext cx="3428928" cy="28502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146210-49B3-4EDE-AA55-150B0486B7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3651" y="1257236"/>
            <a:ext cx="3006498" cy="16512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63BB11-CF3D-4FA0-881B-ACB0642D9D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68" y="1259379"/>
            <a:ext cx="3265260" cy="16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4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1556917" y="58191"/>
            <a:ext cx="3807231" cy="106402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AU MENU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2964129"/>
            <a:ext cx="1947951" cy="80217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LUNDI 08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88258" y="2971813"/>
            <a:ext cx="1947951" cy="80217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MARDI 09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76177" y="2974727"/>
            <a:ext cx="1947951" cy="80217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MERCREDI 10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1405" y="2971813"/>
            <a:ext cx="1947951" cy="80217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VENDREDI 12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5807" y="3814438"/>
            <a:ext cx="1880059" cy="2019989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20334" y="3833989"/>
            <a:ext cx="1880059" cy="2005184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4037870" y="3814438"/>
            <a:ext cx="1880059" cy="2019989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57529" y="3819184"/>
            <a:ext cx="1880059" cy="2019989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Riz</a:t>
            </a:r>
          </a:p>
        </p:txBody>
      </p:sp>
      <p:sp>
        <p:nvSpPr>
          <p:cNvPr id="16" name="AutoShape 2" descr="Image associé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1489749" y="1307861"/>
            <a:ext cx="4502880" cy="580027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08 Décembre 2025 au 12 Décembre 2025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36" y="58191"/>
            <a:ext cx="3781994" cy="2693518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70" y="1160546"/>
            <a:ext cx="1548660" cy="180358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394" y="1993304"/>
            <a:ext cx="3667125" cy="96202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77765" y="3903590"/>
            <a:ext cx="1555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Betteraves rouges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91046" y="4308077"/>
            <a:ext cx="1166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Poisson pané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23466" y="4684072"/>
            <a:ext cx="1301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Blé à la tomate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58367" y="5060067"/>
            <a:ext cx="83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39108" y="5436063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 de saison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166938" y="4684072"/>
            <a:ext cx="290263" cy="273368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6313009" y="4966844"/>
            <a:ext cx="1337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Riz aux lentilles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938120" y="5190250"/>
            <a:ext cx="194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r>
              <a:rPr lang="fr-FR" sz="1400" b="1" dirty="0" err="1">
                <a:solidFill>
                  <a:schemeClr val="bg1"/>
                </a:solidFill>
              </a:rPr>
              <a:t>Mahalabiya</a:t>
            </a:r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(gâteau fleur d’oranger)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341218" y="3907457"/>
            <a:ext cx="131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Pâté de volaille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318959" y="4710641"/>
            <a:ext cx="138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Chou-fleur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364747" y="5438619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 de saison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067801" y="3901480"/>
            <a:ext cx="290263" cy="273368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7931404" y="3863188"/>
            <a:ext cx="180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    Salade verte      croûtons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8033080" y="4428989"/>
            <a:ext cx="170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Escalope de dinde à la crème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118390" y="5316442"/>
            <a:ext cx="170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 blanc</a:t>
            </a: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6043374" y="4021404"/>
            <a:ext cx="290263" cy="273368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6020950" y="4795111"/>
            <a:ext cx="290263" cy="273368"/>
          </a:xfrm>
          <a:prstGeom prst="rect">
            <a:avLst/>
          </a:prstGeom>
        </p:spPr>
      </p:pic>
      <p:sp>
        <p:nvSpPr>
          <p:cNvPr id="70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5958174" y="2978973"/>
            <a:ext cx="1947951" cy="80217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JEUDI 11</a:t>
            </a:r>
          </a:p>
        </p:txBody>
      </p:sp>
      <p:sp>
        <p:nvSpPr>
          <p:cNvPr id="71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6010997" y="3800385"/>
            <a:ext cx="1880059" cy="2019989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082308" y="5171016"/>
            <a:ext cx="311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152957" y="4317725"/>
            <a:ext cx="290263" cy="273368"/>
          </a:xfrm>
          <a:prstGeom prst="rect">
            <a:avLst/>
          </a:prstGeom>
        </p:spPr>
      </p:pic>
      <p:sp>
        <p:nvSpPr>
          <p:cNvPr id="64" name="Zone de texte 2">
            <a:extLst>
              <a:ext uri="{FF2B5EF4-FFF2-40B4-BE49-F238E27FC236}">
                <a16:creationId xmlns:a16="http://schemas.microsoft.com/office/drawing/2014/main" id="{882F1EE3-98BF-4A61-B51F-8DF36803BA32}"/>
              </a:ext>
            </a:extLst>
          </p:cNvPr>
          <p:cNvSpPr txBox="1"/>
          <p:nvPr/>
        </p:nvSpPr>
        <p:spPr>
          <a:xfrm>
            <a:off x="448811" y="6300245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email :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cuisine.centrale@ville-nemours.fr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7" name="Zone de texte 2">
            <a:extLst>
              <a:ext uri="{FF2B5EF4-FFF2-40B4-BE49-F238E27FC236}">
                <a16:creationId xmlns:a16="http://schemas.microsoft.com/office/drawing/2014/main" id="{06D61BEA-F109-4D2A-B152-C8B91C8CF670}"/>
              </a:ext>
            </a:extLst>
          </p:cNvPr>
          <p:cNvSpPr txBox="1"/>
          <p:nvPr/>
        </p:nvSpPr>
        <p:spPr>
          <a:xfrm>
            <a:off x="641355" y="5912063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FC3D06CB-8190-463B-AAB4-0E37BBB10EF4}"/>
              </a:ext>
            </a:extLst>
          </p:cNvPr>
          <p:cNvGrpSpPr/>
          <p:nvPr/>
        </p:nvGrpSpPr>
        <p:grpSpPr>
          <a:xfrm>
            <a:off x="4265112" y="6026803"/>
            <a:ext cx="1299450" cy="369332"/>
            <a:chOff x="4248334" y="6043581"/>
            <a:chExt cx="1299450" cy="369332"/>
          </a:xfrm>
        </p:grpSpPr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291EA853-08B8-46D5-A294-53471C9098FF}"/>
                </a:ext>
              </a:extLst>
            </p:cNvPr>
            <p:cNvSpPr txBox="1"/>
            <p:nvPr/>
          </p:nvSpPr>
          <p:spPr>
            <a:xfrm>
              <a:off x="4372462" y="6101289"/>
              <a:ext cx="1175322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Dessert du jour </a:t>
              </a:r>
              <a:endParaRPr lang="fr-FR" sz="10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EA36C50-1683-40B3-A8B6-4A012178E93B}"/>
                </a:ext>
              </a:extLst>
            </p:cNvPr>
            <p:cNvSpPr/>
            <p:nvPr/>
          </p:nvSpPr>
          <p:spPr>
            <a:xfrm>
              <a:off x="4248334" y="6043581"/>
              <a:ext cx="32788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fr-FR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</a:t>
              </a:r>
              <a:endParaRPr lang="fr-FR" dirty="0"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CBC56394-6E26-421D-B90A-5850716C6B0B}"/>
              </a:ext>
            </a:extLst>
          </p:cNvPr>
          <p:cNvGrpSpPr/>
          <p:nvPr/>
        </p:nvGrpSpPr>
        <p:grpSpPr>
          <a:xfrm>
            <a:off x="5809831" y="6092900"/>
            <a:ext cx="2000925" cy="255747"/>
            <a:chOff x="5558161" y="6101289"/>
            <a:chExt cx="2000925" cy="255747"/>
          </a:xfrm>
        </p:grpSpPr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80DD8C85-4732-493F-A431-76FA4AAF1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7" t="4932" r="24654" b="6848"/>
            <a:stretch/>
          </p:blipFill>
          <p:spPr>
            <a:xfrm>
              <a:off x="5558161" y="6124636"/>
              <a:ext cx="252608" cy="232400"/>
            </a:xfrm>
            <a:prstGeom prst="rect">
              <a:avLst/>
            </a:prstGeom>
          </p:spPr>
        </p:pic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6244145-AE12-42F3-A1C4-1AC706CD2834}"/>
                </a:ext>
              </a:extLst>
            </p:cNvPr>
            <p:cNvSpPr txBox="1"/>
            <p:nvPr/>
          </p:nvSpPr>
          <p:spPr>
            <a:xfrm>
              <a:off x="5777829" y="6101289"/>
              <a:ext cx="1781257" cy="24622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Produits locaux – Circuit court</a:t>
              </a:r>
              <a:endParaRPr lang="fr-FR" sz="1000" dirty="0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D8B73F7C-F5A3-46C6-A1E4-C7070503B20C}"/>
              </a:ext>
            </a:extLst>
          </p:cNvPr>
          <p:cNvGrpSpPr/>
          <p:nvPr/>
        </p:nvGrpSpPr>
        <p:grpSpPr>
          <a:xfrm>
            <a:off x="8209093" y="6091001"/>
            <a:ext cx="1095496" cy="284263"/>
            <a:chOff x="7579918" y="6107779"/>
            <a:chExt cx="1095496" cy="284263"/>
          </a:xfrm>
        </p:grpSpPr>
        <p:pic>
          <p:nvPicPr>
            <p:cNvPr id="81" name="Picture 2" descr="PRODUITS BIO - Centrale d'achat - Région Auvergne-Rhône-Alpes">
              <a:extLst>
                <a:ext uri="{FF2B5EF4-FFF2-40B4-BE49-F238E27FC236}">
                  <a16:creationId xmlns:a16="http://schemas.microsoft.com/office/drawing/2014/main" id="{B4D9F6ED-19AB-4DE5-957D-A1606B692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2103" r="16270" b="18303"/>
            <a:stretch/>
          </p:blipFill>
          <p:spPr bwMode="auto">
            <a:xfrm>
              <a:off x="7579918" y="6107779"/>
              <a:ext cx="302181" cy="28426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5DAA0837-6774-43D4-91E2-38D33DF55746}"/>
                </a:ext>
              </a:extLst>
            </p:cNvPr>
            <p:cNvSpPr txBox="1"/>
            <p:nvPr/>
          </p:nvSpPr>
          <p:spPr>
            <a:xfrm>
              <a:off x="7721307" y="6117764"/>
              <a:ext cx="954107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Produits bio</a:t>
              </a:r>
              <a:endParaRPr lang="fr-FR" sz="1000" dirty="0"/>
            </a:p>
          </p:txBody>
        </p:sp>
      </p:grpSp>
      <p:pic>
        <p:nvPicPr>
          <p:cNvPr id="84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EFE689E5-63C0-41D5-9737-0F670E0E8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170569" y="5413023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ZoneTexte 84">
            <a:extLst>
              <a:ext uri="{FF2B5EF4-FFF2-40B4-BE49-F238E27FC236}">
                <a16:creationId xmlns:a16="http://schemas.microsoft.com/office/drawing/2014/main" id="{CA96B4B2-0DA4-430B-AC53-1E1D4F87AB20}"/>
              </a:ext>
            </a:extLst>
          </p:cNvPr>
          <p:cNvSpPr txBox="1"/>
          <p:nvPr/>
        </p:nvSpPr>
        <p:spPr>
          <a:xfrm>
            <a:off x="2200914" y="3903590"/>
            <a:ext cx="1543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Coleslaw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D0B525FA-B05C-4EC5-87C3-4941186995EE}"/>
              </a:ext>
            </a:extLst>
          </p:cNvPr>
          <p:cNvSpPr txBox="1"/>
          <p:nvPr/>
        </p:nvSpPr>
        <p:spPr>
          <a:xfrm>
            <a:off x="2250910" y="4502824"/>
            <a:ext cx="136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Chili végétarien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4175803D-79B4-4131-B842-41F5AD29FC76}"/>
              </a:ext>
            </a:extLst>
          </p:cNvPr>
          <p:cNvSpPr txBox="1"/>
          <p:nvPr/>
        </p:nvSpPr>
        <p:spPr>
          <a:xfrm>
            <a:off x="2332268" y="5216299"/>
            <a:ext cx="1422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Crème chocolat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6469D351-5840-4CF1-9D91-19CA85F16D86}"/>
              </a:ext>
            </a:extLst>
          </p:cNvPr>
          <p:cNvSpPr txBox="1"/>
          <p:nvPr/>
        </p:nvSpPr>
        <p:spPr>
          <a:xfrm>
            <a:off x="4341217" y="4329974"/>
            <a:ext cx="1468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Pilons de poulet</a:t>
            </a:r>
          </a:p>
        </p:txBody>
      </p:sp>
      <p:pic>
        <p:nvPicPr>
          <p:cNvPr id="89" name="Picture 2" descr="PRODUITS BIO - Centrale d'achat - Région Auvergne-Rhône-Alpes">
            <a:extLst>
              <a:ext uri="{FF2B5EF4-FFF2-40B4-BE49-F238E27FC236}">
                <a16:creationId xmlns:a16="http://schemas.microsoft.com/office/drawing/2014/main" id="{C56F0275-080B-4BAC-ACA5-F2E902A88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2103" r="16270" b="18303"/>
          <a:stretch/>
        </p:blipFill>
        <p:spPr bwMode="auto">
          <a:xfrm>
            <a:off x="4078620" y="5422038"/>
            <a:ext cx="302181" cy="2842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ZoneTexte 89">
            <a:extLst>
              <a:ext uri="{FF2B5EF4-FFF2-40B4-BE49-F238E27FC236}">
                <a16:creationId xmlns:a16="http://schemas.microsoft.com/office/drawing/2014/main" id="{036FE0B0-B565-4BD3-81FF-DF9E3F831C12}"/>
              </a:ext>
            </a:extLst>
          </p:cNvPr>
          <p:cNvSpPr txBox="1"/>
          <p:nvPr/>
        </p:nvSpPr>
        <p:spPr>
          <a:xfrm>
            <a:off x="5984402" y="3971253"/>
            <a:ext cx="1906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Velouté St Germain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54636E4A-E88D-4267-AF9C-D8E2FF984308}"/>
              </a:ext>
            </a:extLst>
          </p:cNvPr>
          <p:cNvSpPr txBox="1"/>
          <p:nvPr/>
        </p:nvSpPr>
        <p:spPr>
          <a:xfrm>
            <a:off x="5835955" y="4425865"/>
            <a:ext cx="2287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Steak haché de veau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5E62373B-28F6-4604-9896-F7B57F20036F}"/>
              </a:ext>
            </a:extLst>
          </p:cNvPr>
          <p:cNvSpPr txBox="1"/>
          <p:nvPr/>
        </p:nvSpPr>
        <p:spPr>
          <a:xfrm>
            <a:off x="6400745" y="5240997"/>
            <a:ext cx="104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Cake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B50BC9-8CD7-46BE-93E5-C41EE73621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3539" y="5029905"/>
            <a:ext cx="304826" cy="286537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45F107DF-7B0B-4B4B-A633-11825661E71C}"/>
              </a:ext>
            </a:extLst>
          </p:cNvPr>
          <p:cNvSpPr txBox="1"/>
          <p:nvPr/>
        </p:nvSpPr>
        <p:spPr>
          <a:xfrm>
            <a:off x="4379112" y="5055951"/>
            <a:ext cx="125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895EC9C-1D78-4DA6-94E7-36D636A208AA}"/>
              </a:ext>
            </a:extLst>
          </p:cNvPr>
          <p:cNvSpPr txBox="1"/>
          <p:nvPr/>
        </p:nvSpPr>
        <p:spPr>
          <a:xfrm>
            <a:off x="5781792" y="4848221"/>
            <a:ext cx="2494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Epinards à la béchamel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FF23DE-B2A5-4C25-A2F4-91EF3D769E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3557" y="5152407"/>
            <a:ext cx="499915" cy="4938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3F42B9C-AA03-4981-8D94-EA74A018D4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7023" y="5307948"/>
            <a:ext cx="304826" cy="2865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4030F8-2AE4-4AA7-9F06-90A1462D28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5592" y="3890375"/>
            <a:ext cx="30482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1413345" y="83633"/>
            <a:ext cx="3807231" cy="1064028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AU MENU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39630" y="2971813"/>
            <a:ext cx="1947951" cy="80217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66"/>
                </a:solidFill>
              </a:rPr>
              <a:t>LUNDI 15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2018343" y="2971813"/>
            <a:ext cx="1947951" cy="8021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MARDI 16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90315" y="2984237"/>
            <a:ext cx="1947951" cy="80217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66"/>
                </a:solidFill>
              </a:rPr>
              <a:t>MERCREDI 17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73082" y="2990667"/>
            <a:ext cx="1947951" cy="8021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JEUDI 18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8021" y="2971813"/>
            <a:ext cx="1947951" cy="80217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66"/>
                </a:solidFill>
              </a:rPr>
              <a:t>VENDREDI 19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5807" y="3841136"/>
            <a:ext cx="1889638" cy="2037251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1941525" y="3864470"/>
            <a:ext cx="1975682" cy="201999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4022932" y="3858398"/>
            <a:ext cx="1929802" cy="2019989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6014301" y="3840661"/>
            <a:ext cx="1897159" cy="205152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70511" y="3858396"/>
            <a:ext cx="1880059" cy="2019989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AutoShape 2" descr="Image associé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1090569" y="1239935"/>
            <a:ext cx="4473993" cy="49250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15 Décembre 2025 au 19 décembre 2025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3EB9A8D4-B245-452D-9F5C-C07265BA9BF4}"/>
              </a:ext>
            </a:extLst>
          </p:cNvPr>
          <p:cNvGrpSpPr/>
          <p:nvPr/>
        </p:nvGrpSpPr>
        <p:grpSpPr>
          <a:xfrm>
            <a:off x="448811" y="5940478"/>
            <a:ext cx="9601400" cy="904252"/>
            <a:chOff x="448811" y="5940478"/>
            <a:chExt cx="9601400" cy="904252"/>
          </a:xfrm>
        </p:grpSpPr>
        <p:sp>
          <p:nvSpPr>
            <p:cNvPr id="43" name="Zone de texte 2">
              <a:extLst>
                <a:ext uri="{FF2B5EF4-FFF2-40B4-BE49-F238E27FC236}">
                  <a16:creationId xmlns:a16="http://schemas.microsoft.com/office/drawing/2014/main" id="{4467DBF6-9CD0-469F-AE7A-E702C7545302}"/>
                </a:ext>
              </a:extLst>
            </p:cNvPr>
            <p:cNvSpPr txBox="1"/>
            <p:nvPr/>
          </p:nvSpPr>
          <p:spPr>
            <a:xfrm>
              <a:off x="448811" y="6300245"/>
              <a:ext cx="9448800" cy="5444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000" dirty="0">
                  <a:ea typeface="Calibri" panose="020F0502020204030204" pitchFamily="34" charset="0"/>
                  <a:cs typeface="Times New Roman" panose="02020603050405020304" pitchFamily="18" charset="0"/>
                </a:rPr>
                <a:t>Hôtel de ville : 39 rue du Docteur </a:t>
              </a:r>
              <a:r>
                <a:rPr lang="fr-FR" sz="10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Chopy</a:t>
              </a:r>
              <a:r>
                <a:rPr lang="fr-FR" sz="1000" dirty="0">
                  <a:ea typeface="Calibri" panose="020F0502020204030204" pitchFamily="34" charset="0"/>
                  <a:cs typeface="Times New Roman" panose="02020603050405020304" pitchFamily="18" charset="0"/>
                </a:rPr>
                <a:t> – CS 60410 – 77797 Nemours Cedex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Tél. : 01.64.45.04.14 - </a:t>
              </a:r>
              <a:r>
                <a:rPr lang="fr-FR" sz="1000" dirty="0">
                  <a:ea typeface="Calibri" panose="020F0502020204030204" pitchFamily="34" charset="0"/>
                  <a:cs typeface="Times New Roman" panose="02020603050405020304" pitchFamily="18" charset="0"/>
                </a:rPr>
                <a:t>email : </a:t>
              </a:r>
              <a:r>
                <a:rPr lang="fr-FR" sz="1000" dirty="0"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cuisine.centrale@ville-nemours.fr</a:t>
              </a:r>
              <a:r>
                <a:rPr lang="fr-FR" sz="1000" dirty="0">
                  <a:ea typeface="Calibri" panose="020F0502020204030204" pitchFamily="34" charset="0"/>
                  <a:cs typeface="Times New Roman" panose="02020603050405020304" pitchFamily="18" charset="0"/>
                </a:rPr>
                <a:t> – www.nemours.fr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4" name="Zone de texte 2">
              <a:extLst>
                <a:ext uri="{FF2B5EF4-FFF2-40B4-BE49-F238E27FC236}">
                  <a16:creationId xmlns:a16="http://schemas.microsoft.com/office/drawing/2014/main" id="{25DDED83-0DE7-4E25-A2A6-7BF001F5E8AE}"/>
                </a:ext>
              </a:extLst>
            </p:cNvPr>
            <p:cNvSpPr txBox="1"/>
            <p:nvPr/>
          </p:nvSpPr>
          <p:spPr>
            <a:xfrm>
              <a:off x="601411" y="5940478"/>
              <a:ext cx="9448800" cy="5444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Les menus sont validés en commission des menus par un diététicien. Ils sont susceptibles d’être modifiés en fonction des aléas de livraison ou de tout autre imprévu.</a:t>
              </a:r>
              <a:r>
                <a:rPr lang="fr-FR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Les menus sont téléchargeables sur le site internet </a:t>
              </a:r>
              <a:r>
                <a:rPr lang="fr-FR" sz="1000" u="sng" dirty="0">
                  <a:solidFill>
                    <a:srgbClr val="0000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www.nemours.fr</a:t>
              </a:r>
              <a:r>
                <a:rPr lang="fr-FR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    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E84088F9-BEA0-4361-AB13-8A6E2B9D50F8}"/>
                </a:ext>
              </a:extLst>
            </p:cNvPr>
            <p:cNvGrpSpPr/>
            <p:nvPr/>
          </p:nvGrpSpPr>
          <p:grpSpPr>
            <a:xfrm>
              <a:off x="4265112" y="6026803"/>
              <a:ext cx="1299450" cy="369332"/>
              <a:chOff x="4248334" y="6043581"/>
              <a:chExt cx="1299450" cy="369332"/>
            </a:xfrm>
          </p:grpSpPr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EA246470-0A73-43C1-B6CE-8B88C0AEE7F7}"/>
                  </a:ext>
                </a:extLst>
              </p:cNvPr>
              <p:cNvSpPr txBox="1"/>
              <p:nvPr/>
            </p:nvSpPr>
            <p:spPr>
              <a:xfrm>
                <a:off x="4372462" y="6101289"/>
                <a:ext cx="1175322" cy="253916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fr-FR" sz="1050" b="1" dirty="0"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</a:t>
                </a:r>
                <a:r>
                  <a:rPr lang="fr-FR" sz="1000" b="1" dirty="0"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Dessert du jour </a:t>
                </a:r>
                <a:endParaRPr lang="fr-FR" sz="10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4665D94-3375-4C96-9CAA-EAE0D0195BF6}"/>
                  </a:ext>
                </a:extLst>
              </p:cNvPr>
              <p:cNvSpPr/>
              <p:nvPr/>
            </p:nvSpPr>
            <p:spPr>
              <a:xfrm>
                <a:off x="4248334" y="6043581"/>
                <a:ext cx="327887" cy="369332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ctr"/>
                <a:r>
                  <a:rPr lang="fr-FR" b="1" dirty="0"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</a:t>
                </a:r>
                <a:endParaRPr lang="fr-FR" dirty="0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2C60F8A1-E091-471D-983E-0057EC13B834}"/>
                </a:ext>
              </a:extLst>
            </p:cNvPr>
            <p:cNvGrpSpPr/>
            <p:nvPr/>
          </p:nvGrpSpPr>
          <p:grpSpPr>
            <a:xfrm>
              <a:off x="5809831" y="6092900"/>
              <a:ext cx="2000925" cy="255747"/>
              <a:chOff x="5558161" y="6101289"/>
              <a:chExt cx="2000925" cy="255747"/>
            </a:xfrm>
          </p:grpSpPr>
          <p:pic>
            <p:nvPicPr>
              <p:cNvPr id="51" name="Image 50">
                <a:extLst>
                  <a:ext uri="{FF2B5EF4-FFF2-40B4-BE49-F238E27FC236}">
                    <a16:creationId xmlns:a16="http://schemas.microsoft.com/office/drawing/2014/main" id="{F3AB4B2C-A4AF-4853-8606-345136EFF7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EEEEEE"/>
                  </a:clrFrom>
                  <a:clrTo>
                    <a:srgbClr val="EEEEE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87" t="4932" r="24654" b="6848"/>
              <a:stretch/>
            </p:blipFill>
            <p:spPr>
              <a:xfrm>
                <a:off x="5558161" y="6124636"/>
                <a:ext cx="252608" cy="232400"/>
              </a:xfrm>
              <a:prstGeom prst="rect">
                <a:avLst/>
              </a:prstGeom>
            </p:spPr>
          </p:pic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ED997163-3C3F-46A7-838C-89EE519B506B}"/>
                  </a:ext>
                </a:extLst>
              </p:cNvPr>
              <p:cNvSpPr txBox="1"/>
              <p:nvPr/>
            </p:nvSpPr>
            <p:spPr>
              <a:xfrm>
                <a:off x="5777829" y="6101289"/>
                <a:ext cx="1781257" cy="246221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fr-FR" sz="1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Produits locaux – Circuit court</a:t>
                </a:r>
                <a:endParaRPr lang="fr-FR" sz="1000" dirty="0"/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D8F5DF1B-E843-4A9A-B6C6-7B26E19E1529}"/>
                </a:ext>
              </a:extLst>
            </p:cNvPr>
            <p:cNvGrpSpPr/>
            <p:nvPr/>
          </p:nvGrpSpPr>
          <p:grpSpPr>
            <a:xfrm>
              <a:off x="8209093" y="6091001"/>
              <a:ext cx="1095496" cy="284263"/>
              <a:chOff x="7579918" y="6107779"/>
              <a:chExt cx="1095496" cy="284263"/>
            </a:xfrm>
          </p:grpSpPr>
          <p:pic>
            <p:nvPicPr>
              <p:cNvPr id="49" name="Picture 2" descr="PRODUITS BIO - Centrale d'achat - Région Auvergne-Rhône-Alpes">
                <a:extLst>
                  <a:ext uri="{FF2B5EF4-FFF2-40B4-BE49-F238E27FC236}">
                    <a16:creationId xmlns:a16="http://schemas.microsoft.com/office/drawing/2014/main" id="{A5C86754-69D6-4E11-9142-4319300109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51" t="12103" r="16270" b="18303"/>
              <a:stretch/>
            </p:blipFill>
            <p:spPr bwMode="auto">
              <a:xfrm>
                <a:off x="7579918" y="6107779"/>
                <a:ext cx="302181" cy="284263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B65561FB-9FDC-4349-888F-2ADE3CE77D12}"/>
                  </a:ext>
                </a:extLst>
              </p:cNvPr>
              <p:cNvSpPr txBox="1"/>
              <p:nvPr/>
            </p:nvSpPr>
            <p:spPr>
              <a:xfrm>
                <a:off x="7721307" y="6117764"/>
                <a:ext cx="954107" cy="253916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fr-FR" sz="1050" b="1" dirty="0"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</a:t>
                </a:r>
                <a:r>
                  <a:rPr lang="fr-FR" sz="1000" b="1" dirty="0"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Produits bio</a:t>
                </a:r>
                <a:endParaRPr lang="fr-FR" sz="1000" dirty="0"/>
              </a:p>
            </p:txBody>
          </p:sp>
        </p:grp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19361E05-C62E-41CB-83D6-3E6CBD9600A6}"/>
              </a:ext>
            </a:extLst>
          </p:cNvPr>
          <p:cNvSpPr txBox="1"/>
          <p:nvPr/>
        </p:nvSpPr>
        <p:spPr>
          <a:xfrm>
            <a:off x="137510" y="3929708"/>
            <a:ext cx="1749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Sardines à la tomate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2268646-48FF-44B0-93FA-D8DC419E59AF}"/>
              </a:ext>
            </a:extLst>
          </p:cNvPr>
          <p:cNvSpPr txBox="1"/>
          <p:nvPr/>
        </p:nvSpPr>
        <p:spPr>
          <a:xfrm>
            <a:off x="100668" y="4228051"/>
            <a:ext cx="180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Haut de cuisse de poulet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703B71B-7C85-43C1-B748-216FAFA208A1}"/>
              </a:ext>
            </a:extLst>
          </p:cNvPr>
          <p:cNvSpPr txBox="1"/>
          <p:nvPr/>
        </p:nvSpPr>
        <p:spPr>
          <a:xfrm>
            <a:off x="402557" y="4751272"/>
            <a:ext cx="1400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Haricots verts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E1D2547-A4AB-42AD-965D-64D1AD57F584}"/>
              </a:ext>
            </a:extLst>
          </p:cNvPr>
          <p:cNvSpPr txBox="1"/>
          <p:nvPr/>
        </p:nvSpPr>
        <p:spPr>
          <a:xfrm>
            <a:off x="243236" y="5422104"/>
            <a:ext cx="1560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Yaourt aux fruits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998A13D-F06B-4541-AE95-2E55F440D57F}"/>
              </a:ext>
            </a:extLst>
          </p:cNvPr>
          <p:cNvSpPr txBox="1"/>
          <p:nvPr/>
        </p:nvSpPr>
        <p:spPr>
          <a:xfrm>
            <a:off x="2241290" y="3974467"/>
            <a:ext cx="1583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Salade de lentilles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7E4B501-4E28-4EB6-BC93-9385B6C7F701}"/>
              </a:ext>
            </a:extLst>
          </p:cNvPr>
          <p:cNvSpPr txBox="1"/>
          <p:nvPr/>
        </p:nvSpPr>
        <p:spPr>
          <a:xfrm>
            <a:off x="2206708" y="4390738"/>
            <a:ext cx="165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Courgettes à la bolognaise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60A9A50-086A-413B-BAFF-DAA87D27846A}"/>
              </a:ext>
            </a:extLst>
          </p:cNvPr>
          <p:cNvSpPr txBox="1"/>
          <p:nvPr/>
        </p:nvSpPr>
        <p:spPr>
          <a:xfrm>
            <a:off x="2321066" y="4884175"/>
            <a:ext cx="129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Yaourt nature</a:t>
            </a:r>
            <a:r>
              <a:rPr lang="fr-FR" dirty="0"/>
              <a:t> 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A8E6BEDC-A311-4E4F-911E-A68F72C1069F}"/>
              </a:ext>
            </a:extLst>
          </p:cNvPr>
          <p:cNvSpPr txBox="1"/>
          <p:nvPr/>
        </p:nvSpPr>
        <p:spPr>
          <a:xfrm>
            <a:off x="2178916" y="5299287"/>
            <a:ext cx="154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Tarte aux pommes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B7946B-4A30-4256-B784-855020CBC3EF}"/>
              </a:ext>
            </a:extLst>
          </p:cNvPr>
          <p:cNvSpPr/>
          <p:nvPr/>
        </p:nvSpPr>
        <p:spPr>
          <a:xfrm>
            <a:off x="1919229" y="5299287"/>
            <a:ext cx="526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1BCC2F-F958-4555-AA69-865EF6EC47E7}"/>
              </a:ext>
            </a:extLst>
          </p:cNvPr>
          <p:cNvSpPr txBox="1"/>
          <p:nvPr/>
        </p:nvSpPr>
        <p:spPr>
          <a:xfrm>
            <a:off x="4243899" y="3963964"/>
            <a:ext cx="154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Taboulé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FBCFD0-A75F-47FB-A265-E36A07065EB8}"/>
              </a:ext>
            </a:extLst>
          </p:cNvPr>
          <p:cNvSpPr txBox="1"/>
          <p:nvPr/>
        </p:nvSpPr>
        <p:spPr>
          <a:xfrm>
            <a:off x="3978773" y="4377307"/>
            <a:ext cx="199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Raviolis sauce tomate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255C59B-A22B-46E9-951D-72E00DBC3366}"/>
              </a:ext>
            </a:extLst>
          </p:cNvPr>
          <p:cNvSpPr txBox="1"/>
          <p:nvPr/>
        </p:nvSpPr>
        <p:spPr>
          <a:xfrm>
            <a:off x="4321794" y="4884176"/>
            <a:ext cx="1451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Yaourt aromatisé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00FFD1-3F04-44CA-B0D9-5BEA7513632F}"/>
              </a:ext>
            </a:extLst>
          </p:cNvPr>
          <p:cNvSpPr txBox="1"/>
          <p:nvPr/>
        </p:nvSpPr>
        <p:spPr>
          <a:xfrm>
            <a:off x="4243899" y="5417284"/>
            <a:ext cx="1618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 de saison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C7DFDB4-32AF-4F95-8656-F4DCFEA9E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824" y="5414696"/>
            <a:ext cx="298730" cy="28653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BD37939-E970-4F14-9351-D6E9FD6EFDFC}"/>
              </a:ext>
            </a:extLst>
          </p:cNvPr>
          <p:cNvSpPr txBox="1"/>
          <p:nvPr/>
        </p:nvSpPr>
        <p:spPr>
          <a:xfrm>
            <a:off x="6173701" y="3987103"/>
            <a:ext cx="168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Carottes râpées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A826B3-F5B6-4978-930E-29FA5945CF6B}"/>
              </a:ext>
            </a:extLst>
          </p:cNvPr>
          <p:cNvSpPr txBox="1"/>
          <p:nvPr/>
        </p:nvSpPr>
        <p:spPr>
          <a:xfrm>
            <a:off x="6222442" y="4400599"/>
            <a:ext cx="168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Risotto aux légumes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1683CF4-F0A3-4DBA-94F2-2EC67BCCC6D6}"/>
              </a:ext>
            </a:extLst>
          </p:cNvPr>
          <p:cNvSpPr txBox="1"/>
          <p:nvPr/>
        </p:nvSpPr>
        <p:spPr>
          <a:xfrm>
            <a:off x="6120104" y="4950004"/>
            <a:ext cx="1600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54DF326-0F79-49AC-9303-D799CC27A448}"/>
              </a:ext>
            </a:extLst>
          </p:cNvPr>
          <p:cNvSpPr txBox="1"/>
          <p:nvPr/>
        </p:nvSpPr>
        <p:spPr>
          <a:xfrm>
            <a:off x="6400593" y="5410203"/>
            <a:ext cx="131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 de saison</a:t>
            </a:r>
            <a:r>
              <a:rPr lang="fr-FR" dirty="0"/>
              <a:t>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285F816-1BFE-4F3F-857B-C13D08F7FFE9}"/>
              </a:ext>
            </a:extLst>
          </p:cNvPr>
          <p:cNvSpPr txBox="1"/>
          <p:nvPr/>
        </p:nvSpPr>
        <p:spPr>
          <a:xfrm>
            <a:off x="8070861" y="3924514"/>
            <a:ext cx="160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Mousse de canard et toasts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5F9A802-DC07-4C52-BC21-5988039574A4}"/>
              </a:ext>
            </a:extLst>
          </p:cNvPr>
          <p:cNvSpPr txBox="1"/>
          <p:nvPr/>
        </p:nvSpPr>
        <p:spPr>
          <a:xfrm>
            <a:off x="8013916" y="4390738"/>
            <a:ext cx="174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Poisson crème de champignons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D939230-78C1-4E68-B05B-A716C660CD9B}"/>
              </a:ext>
            </a:extLst>
          </p:cNvPr>
          <p:cNvSpPr txBox="1"/>
          <p:nvPr/>
        </p:nvSpPr>
        <p:spPr>
          <a:xfrm>
            <a:off x="8026236" y="4923943"/>
            <a:ext cx="182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Pommes de terre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au four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85B9CFC-7566-41A7-8BAD-0DBE286F1D12}"/>
              </a:ext>
            </a:extLst>
          </p:cNvPr>
          <p:cNvSpPr txBox="1"/>
          <p:nvPr/>
        </p:nvSpPr>
        <p:spPr>
          <a:xfrm>
            <a:off x="7963356" y="5373353"/>
            <a:ext cx="1860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Clémentines et chocolat de Noël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38EEF3-4A98-4741-8621-2AAA2CF81D76}"/>
              </a:ext>
            </a:extLst>
          </p:cNvPr>
          <p:cNvSpPr/>
          <p:nvPr/>
        </p:nvSpPr>
        <p:spPr>
          <a:xfrm>
            <a:off x="8013915" y="54295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B60FBCB6-F068-47AB-9263-46018F4D07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236" y="5020363"/>
            <a:ext cx="234526" cy="2198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0547FC-55BD-4D17-A1D0-5D5F5AECEB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514" y="1806681"/>
            <a:ext cx="2560320" cy="113156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EF95CA4-C2B3-404A-AE99-26A61438F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9890" y="117454"/>
            <a:ext cx="4103968" cy="2727320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88B67FE1-7A19-4CF0-956E-E8F95E6E387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091395" y="4866011"/>
            <a:ext cx="266242" cy="27336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0D6FDAA1-E954-43EF-9FB0-F2C207680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8" y="4282244"/>
            <a:ext cx="298730" cy="286537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51717302-B102-412F-BC93-77D695E8E0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2032520" y="4901380"/>
            <a:ext cx="266242" cy="27336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AD894D30-92FE-4B43-B0D0-24772B352B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9499" y="4392197"/>
            <a:ext cx="298730" cy="286537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657C9B1A-B868-4B96-A03D-009FCC3A7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4716" y="5421892"/>
            <a:ext cx="298730" cy="2865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998DFCF-6ED3-4E93-99D0-60382B5EAF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511" y="5426775"/>
            <a:ext cx="237765" cy="219475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19462C36-7083-4E56-811F-AE5EC2909590}"/>
              </a:ext>
            </a:extLst>
          </p:cNvPr>
          <p:cNvSpPr txBox="1"/>
          <p:nvPr/>
        </p:nvSpPr>
        <p:spPr>
          <a:xfrm>
            <a:off x="286599" y="5123761"/>
            <a:ext cx="156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</p:txBody>
      </p:sp>
    </p:spTree>
    <p:extLst>
      <p:ext uri="{BB962C8B-B14F-4D97-AF65-F5344CB8AC3E}">
        <p14:creationId xmlns:p14="http://schemas.microsoft.com/office/powerpoint/2010/main" val="319626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5296" r="5815"/>
          <a:stretch/>
        </p:blipFill>
        <p:spPr>
          <a:xfrm>
            <a:off x="4070094" y="2578536"/>
            <a:ext cx="426175" cy="437390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5807" y="3877282"/>
            <a:ext cx="1880059" cy="2019989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24444" y="3877282"/>
            <a:ext cx="1880059" cy="2019989"/>
          </a:xfrm>
          <a:prstGeom prst="roundRect">
            <a:avLst/>
          </a:prstGeom>
          <a:solidFill>
            <a:srgbClr val="00CC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3997664" y="3877282"/>
            <a:ext cx="1880059" cy="2019989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5964379" y="3882028"/>
            <a:ext cx="1880059" cy="2019989"/>
          </a:xfrm>
          <a:prstGeom prst="roundRect">
            <a:avLst/>
          </a:prstGeom>
          <a:solidFill>
            <a:srgbClr val="00CC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FERIE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57529" y="3882028"/>
            <a:ext cx="1880059" cy="2019989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AutoShape 2" descr="Image associé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8131820" y="5306187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58515" y="3048016"/>
            <a:ext cx="1947951" cy="802178"/>
          </a:xfrm>
          <a:prstGeom prst="round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JEUDI 25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3397E0-B938-43AB-B08F-3DF149F73307}"/>
              </a:ext>
            </a:extLst>
          </p:cNvPr>
          <p:cNvSpPr/>
          <p:nvPr/>
        </p:nvSpPr>
        <p:spPr>
          <a:xfrm>
            <a:off x="15368" y="3040332"/>
            <a:ext cx="1947951" cy="802178"/>
          </a:xfrm>
          <a:prstGeom prst="roundRect">
            <a:avLst/>
          </a:prstGeom>
          <a:solidFill>
            <a:srgbClr val="00CC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LUNDI 22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76177" y="3050930"/>
            <a:ext cx="1947951" cy="802178"/>
          </a:xfrm>
          <a:prstGeom prst="roundRect">
            <a:avLst/>
          </a:prstGeom>
          <a:solidFill>
            <a:srgbClr val="00CC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MERCREDI 24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2824" r="4112" b="2933"/>
          <a:stretch/>
        </p:blipFill>
        <p:spPr>
          <a:xfrm>
            <a:off x="2044935" y="1765663"/>
            <a:ext cx="1592247" cy="13254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2F3F5"/>
              </a:clrFrom>
              <a:clrTo>
                <a:srgbClr val="F2F3F5">
                  <a:alpha val="0"/>
                </a:srgbClr>
              </a:clrTo>
            </a:clrChange>
          </a:blip>
          <a:srcRect t="5555"/>
          <a:stretch/>
        </p:blipFill>
        <p:spPr>
          <a:xfrm>
            <a:off x="-9440" y="1046839"/>
            <a:ext cx="1955306" cy="2020482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1388716" y="1185636"/>
            <a:ext cx="4469008" cy="580027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Du 22 Décembre 2025 au 26 Décembre 2025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1996725" y="3048016"/>
            <a:ext cx="1947951" cy="802178"/>
          </a:xfrm>
          <a:prstGeom prst="round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MARDI 23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1943639" y="49320"/>
            <a:ext cx="3807231" cy="1064028"/>
          </a:xfrm>
          <a:prstGeom prst="round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AU MENU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4636" y="2081695"/>
            <a:ext cx="766365" cy="93906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r="4180" b="1953"/>
          <a:stretch/>
        </p:blipFill>
        <p:spPr>
          <a:xfrm>
            <a:off x="1061543" y="444743"/>
            <a:ext cx="482515" cy="485933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r="4180" b="1953"/>
          <a:stretch/>
        </p:blipFill>
        <p:spPr>
          <a:xfrm>
            <a:off x="3962844" y="1637614"/>
            <a:ext cx="482515" cy="48593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r="4180" b="1953"/>
          <a:stretch/>
        </p:blipFill>
        <p:spPr>
          <a:xfrm>
            <a:off x="15368" y="1148926"/>
            <a:ext cx="482515" cy="485933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1405" y="3048016"/>
            <a:ext cx="1959215" cy="794142"/>
          </a:xfrm>
          <a:prstGeom prst="roundRect">
            <a:avLst/>
          </a:prstGeom>
          <a:solidFill>
            <a:srgbClr val="00CC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136067" y="4780374"/>
            <a:ext cx="290263" cy="27336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3103" y="3954461"/>
            <a:ext cx="158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        Rosette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051000" y="3941350"/>
            <a:ext cx="1758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  Salade de perles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084952" y="4347164"/>
            <a:ext cx="1775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     Filet de poisson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Printanière de légumes</a:t>
            </a:r>
          </a:p>
          <a:p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>
                <a:solidFill>
                  <a:schemeClr val="bg1"/>
                </a:solidFill>
              </a:rPr>
              <a:t>Fruit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4156067" y="3977542"/>
            <a:ext cx="458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      Salade verte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4265112" y="4501194"/>
            <a:ext cx="354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  Hamburger de 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        poulet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592999" y="5090315"/>
            <a:ext cx="281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bg1"/>
                </a:solidFill>
              </a:rPr>
              <a:t>Potatos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4383316" y="5472848"/>
            <a:ext cx="2852920" cy="31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Crème vanille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266662" y="4303297"/>
            <a:ext cx="164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Emincé de dinde au curry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372458" y="4826517"/>
            <a:ext cx="145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Haricots beurre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444884" y="547333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 de saison</a:t>
            </a:r>
          </a:p>
        </p:txBody>
      </p:sp>
      <p:sp>
        <p:nvSpPr>
          <p:cNvPr id="68" name="Zone de texte 2">
            <a:extLst>
              <a:ext uri="{FF2B5EF4-FFF2-40B4-BE49-F238E27FC236}">
                <a16:creationId xmlns:a16="http://schemas.microsoft.com/office/drawing/2014/main" id="{B72F1FA5-B953-449F-90CB-279D72EC43FB}"/>
              </a:ext>
            </a:extLst>
          </p:cNvPr>
          <p:cNvSpPr txBox="1"/>
          <p:nvPr/>
        </p:nvSpPr>
        <p:spPr>
          <a:xfrm>
            <a:off x="448811" y="6300245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</a:t>
            </a:r>
            <a:r>
              <a:rPr lang="fr-FR" sz="1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01.64.45.04.14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email :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cuisine.centrale@ville-nemours.fr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9" name="Zone de texte 2">
            <a:extLst>
              <a:ext uri="{FF2B5EF4-FFF2-40B4-BE49-F238E27FC236}">
                <a16:creationId xmlns:a16="http://schemas.microsoft.com/office/drawing/2014/main" id="{A466E528-27C3-4340-A1F6-35EF25A2B411}"/>
              </a:ext>
            </a:extLst>
          </p:cNvPr>
          <p:cNvSpPr txBox="1"/>
          <p:nvPr/>
        </p:nvSpPr>
        <p:spPr>
          <a:xfrm>
            <a:off x="641355" y="5912063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3FAA6956-B658-45B5-92D4-922EA76E749E}"/>
              </a:ext>
            </a:extLst>
          </p:cNvPr>
          <p:cNvGrpSpPr/>
          <p:nvPr/>
        </p:nvGrpSpPr>
        <p:grpSpPr>
          <a:xfrm>
            <a:off x="4265112" y="6026803"/>
            <a:ext cx="1299450" cy="369332"/>
            <a:chOff x="4248334" y="6043581"/>
            <a:chExt cx="1299450" cy="369332"/>
          </a:xfrm>
        </p:grpSpPr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D9B6C45E-18F9-4567-B6A9-28C681126F8E}"/>
                </a:ext>
              </a:extLst>
            </p:cNvPr>
            <p:cNvSpPr txBox="1"/>
            <p:nvPr/>
          </p:nvSpPr>
          <p:spPr>
            <a:xfrm>
              <a:off x="4372462" y="6101289"/>
              <a:ext cx="1175322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Dessert du jour </a:t>
              </a:r>
              <a:endParaRPr lang="fr-FR" sz="10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2289BC4-9E36-480C-ACBC-7EDEEF9381B9}"/>
                </a:ext>
              </a:extLst>
            </p:cNvPr>
            <p:cNvSpPr/>
            <p:nvPr/>
          </p:nvSpPr>
          <p:spPr>
            <a:xfrm>
              <a:off x="4248334" y="6043581"/>
              <a:ext cx="32788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fr-FR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</a:t>
              </a:r>
              <a:endParaRPr lang="fr-FR" dirty="0"/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32E63D4B-23C9-49D6-95A7-4F1E89ECD9CA}"/>
              </a:ext>
            </a:extLst>
          </p:cNvPr>
          <p:cNvGrpSpPr/>
          <p:nvPr/>
        </p:nvGrpSpPr>
        <p:grpSpPr>
          <a:xfrm>
            <a:off x="5809831" y="6092900"/>
            <a:ext cx="2000925" cy="255747"/>
            <a:chOff x="5558161" y="6101289"/>
            <a:chExt cx="2000925" cy="255747"/>
          </a:xfrm>
        </p:grpSpPr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A372650D-FED3-4423-A5A2-6437E203C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7" t="4932" r="24654" b="6848"/>
            <a:stretch/>
          </p:blipFill>
          <p:spPr>
            <a:xfrm>
              <a:off x="5558161" y="6124636"/>
              <a:ext cx="252608" cy="232400"/>
            </a:xfrm>
            <a:prstGeom prst="rect">
              <a:avLst/>
            </a:prstGeom>
          </p:spPr>
        </p:pic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DC578A8-1996-4D11-97E6-BE396947453F}"/>
                </a:ext>
              </a:extLst>
            </p:cNvPr>
            <p:cNvSpPr txBox="1"/>
            <p:nvPr/>
          </p:nvSpPr>
          <p:spPr>
            <a:xfrm>
              <a:off x="5777829" y="6101289"/>
              <a:ext cx="1781257" cy="24622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Produits locaux – Circuit court</a:t>
              </a:r>
              <a:endParaRPr lang="fr-FR" sz="1000" dirty="0"/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7751A31C-4B73-437D-96E3-5402A4099000}"/>
              </a:ext>
            </a:extLst>
          </p:cNvPr>
          <p:cNvGrpSpPr/>
          <p:nvPr/>
        </p:nvGrpSpPr>
        <p:grpSpPr>
          <a:xfrm>
            <a:off x="8209093" y="6091001"/>
            <a:ext cx="1095496" cy="284263"/>
            <a:chOff x="7579918" y="6107779"/>
            <a:chExt cx="1095496" cy="284263"/>
          </a:xfrm>
        </p:grpSpPr>
        <p:pic>
          <p:nvPicPr>
            <p:cNvPr id="93" name="Picture 2" descr="PRODUITS BIO - Centrale d'achat - Région Auvergne-Rhône-Alpes">
              <a:extLst>
                <a:ext uri="{FF2B5EF4-FFF2-40B4-BE49-F238E27FC236}">
                  <a16:creationId xmlns:a16="http://schemas.microsoft.com/office/drawing/2014/main" id="{8FEE3559-E94D-485C-AE33-83BB852AFB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t="12103" r="16270" b="18303"/>
            <a:stretch/>
          </p:blipFill>
          <p:spPr bwMode="auto">
            <a:xfrm>
              <a:off x="7579918" y="6107779"/>
              <a:ext cx="302181" cy="284263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5ED9B4B2-593D-4009-8B5B-7EDCF3FDDE3E}"/>
                </a:ext>
              </a:extLst>
            </p:cNvPr>
            <p:cNvSpPr txBox="1"/>
            <p:nvPr/>
          </p:nvSpPr>
          <p:spPr>
            <a:xfrm>
              <a:off x="7721307" y="6117764"/>
              <a:ext cx="954107" cy="25391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fr-FR" sz="1000" b="1" dirty="0"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Produits bio</a:t>
              </a:r>
              <a:endParaRPr lang="fr-FR" sz="1000" dirty="0"/>
            </a:p>
          </p:txBody>
        </p:sp>
      </p:grp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7EF852BC-DDDA-4D51-8BDD-F4DB16AB2388}"/>
              </a:ext>
            </a:extLst>
          </p:cNvPr>
          <p:cNvSpPr/>
          <p:nvPr/>
        </p:nvSpPr>
        <p:spPr>
          <a:xfrm>
            <a:off x="7931405" y="3048016"/>
            <a:ext cx="1959215" cy="794142"/>
          </a:xfrm>
          <a:prstGeom prst="roundRect">
            <a:avLst/>
          </a:prstGeom>
          <a:solidFill>
            <a:srgbClr val="00CC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VENDREDI 26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1A714777-0E34-49B5-952F-20C203455198}"/>
              </a:ext>
            </a:extLst>
          </p:cNvPr>
          <p:cNvSpPr txBox="1"/>
          <p:nvPr/>
        </p:nvSpPr>
        <p:spPr>
          <a:xfrm>
            <a:off x="8209093" y="3977542"/>
            <a:ext cx="1431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D3C9424-5AEE-4ED6-A442-3455D1BF455E}"/>
              </a:ext>
            </a:extLst>
          </p:cNvPr>
          <p:cNvSpPr txBox="1"/>
          <p:nvPr/>
        </p:nvSpPr>
        <p:spPr>
          <a:xfrm>
            <a:off x="8176060" y="4347164"/>
            <a:ext cx="135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78280194-F4D7-4E46-8FB1-FA03CAC5DEF7}"/>
              </a:ext>
            </a:extLst>
          </p:cNvPr>
          <p:cNvSpPr txBox="1"/>
          <p:nvPr/>
        </p:nvSpPr>
        <p:spPr>
          <a:xfrm>
            <a:off x="7931094" y="5313595"/>
            <a:ext cx="199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31F93DB3-DE06-4699-97DF-04332380BF73}"/>
              </a:ext>
            </a:extLst>
          </p:cNvPr>
          <p:cNvSpPr txBox="1"/>
          <p:nvPr/>
        </p:nvSpPr>
        <p:spPr>
          <a:xfrm>
            <a:off x="8209093" y="4694812"/>
            <a:ext cx="135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FERME</a:t>
            </a:r>
          </a:p>
        </p:txBody>
      </p:sp>
      <p:pic>
        <p:nvPicPr>
          <p:cNvPr id="101" name="Image 100">
            <a:extLst>
              <a:ext uri="{FF2B5EF4-FFF2-40B4-BE49-F238E27FC236}">
                <a16:creationId xmlns:a16="http://schemas.microsoft.com/office/drawing/2014/main" id="{514374BD-D269-4411-B53B-6E387CA73F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086297" y="4501052"/>
            <a:ext cx="290263" cy="273368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9A6C0D2B-1AA0-4B9A-A9DF-725A7AB1A9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330705" y="5069323"/>
            <a:ext cx="290263" cy="273368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2F282D5C-CC89-43E9-9666-ADD14FD1C7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4100586" y="5476554"/>
            <a:ext cx="290263" cy="2733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D33757B-5534-4462-8749-E0676E5E55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7001" y="43184"/>
            <a:ext cx="3911607" cy="29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482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2523</TotalTime>
  <Words>689</Words>
  <Application>Microsoft Office PowerPoint</Application>
  <PresentationFormat>Format A4 (210 x 297 mm)</PresentationFormat>
  <Paragraphs>171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</dc:creator>
  <cp:lastModifiedBy>Farida Saouli</cp:lastModifiedBy>
  <cp:revision>292</cp:revision>
  <cp:lastPrinted>2024-10-08T11:47:35Z</cp:lastPrinted>
  <dcterms:created xsi:type="dcterms:W3CDTF">2019-03-06T18:00:57Z</dcterms:created>
  <dcterms:modified xsi:type="dcterms:W3CDTF">2025-09-22T08:24:45Z</dcterms:modified>
</cp:coreProperties>
</file>