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4" r:id="rId6"/>
  </p:sldIdLst>
  <p:sldSz cx="9906000" cy="6858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3300"/>
    <a:srgbClr val="66CCFF"/>
    <a:srgbClr val="33CC33"/>
    <a:srgbClr val="66FF33"/>
    <a:srgbClr val="00CC00"/>
    <a:srgbClr val="99FF33"/>
    <a:srgbClr val="66FF66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90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35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1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3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68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27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01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01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50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4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09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8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hyperlink" Target="http://www.nemours.fr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hyperlink" Target="mailto:clsh@ville-nemours.fr" TargetMode="External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uisine.centrale@ville-nemours.fr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hyperlink" Target="http://www.nemours.fr" TargetMode="External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mours.fr" TargetMode="External"/><Relationship Id="rId11" Type="http://schemas.openxmlformats.org/officeDocument/2006/relationships/image" Target="../media/image19.png"/><Relationship Id="rId5" Type="http://schemas.openxmlformats.org/officeDocument/2006/relationships/hyperlink" Target="mailto:cuisine.centrale@ville-nemours.fr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8.png"/><Relationship Id="rId3" Type="http://schemas.openxmlformats.org/officeDocument/2006/relationships/hyperlink" Target="http://www.nemours.fr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26.png"/><Relationship Id="rId5" Type="http://schemas.openxmlformats.org/officeDocument/2006/relationships/hyperlink" Target="mailto:cuisine.centrale@ville-nemours.fr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clsh@ville-nemours.fr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.png"/><Relationship Id="rId2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7.jpeg"/><Relationship Id="rId5" Type="http://schemas.openxmlformats.org/officeDocument/2006/relationships/image" Target="../media/image31.png"/><Relationship Id="rId1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30.png"/><Relationship Id="rId9" Type="http://schemas.openxmlformats.org/officeDocument/2006/relationships/hyperlink" Target="http://www.nemours.fr/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1818" t="6629" r="1342" b="15805"/>
          <a:stretch/>
        </p:blipFill>
        <p:spPr>
          <a:xfrm>
            <a:off x="61051" y="1777119"/>
            <a:ext cx="5156200" cy="115993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1364525" y="11256"/>
            <a:ext cx="3807231" cy="1064028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AU MENU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2964129"/>
            <a:ext cx="1947951" cy="8021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LUNDI 29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69615" y="2971813"/>
            <a:ext cx="1947951" cy="8021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MERCREDI 01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36135" y="2971813"/>
            <a:ext cx="1947951" cy="802178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JEUDI 02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1405" y="2971813"/>
            <a:ext cx="1947951" cy="8021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VENDREDI 03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4682" y="3793383"/>
            <a:ext cx="1880059" cy="20199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72114" y="3889691"/>
            <a:ext cx="1880059" cy="20199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3997664" y="3826480"/>
            <a:ext cx="1880059" cy="20199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5964379" y="3831226"/>
            <a:ext cx="1880059" cy="20199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57529" y="3831226"/>
            <a:ext cx="1880059" cy="20199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AutoShape 2" descr="Image associé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2492149" y="1189352"/>
            <a:ext cx="4260881" cy="556618"/>
          </a:xfrm>
          <a:prstGeom prst="round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29 septembre 2025 au 03 octobre 2025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96725" y="2974817"/>
            <a:ext cx="1947951" cy="802178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MARDI 30</a:t>
            </a:r>
          </a:p>
        </p:txBody>
      </p:sp>
      <p:sp>
        <p:nvSpPr>
          <p:cNvPr id="39" name="Zone de texte 2">
            <a:extLst>
              <a:ext uri="{FF2B5EF4-FFF2-40B4-BE49-F238E27FC236}">
                <a16:creationId xmlns:a16="http://schemas.microsoft.com/office/drawing/2014/main" id="{B2AC22F2-0066-4BC6-9C48-6742DDEEE441}"/>
              </a:ext>
            </a:extLst>
          </p:cNvPr>
          <p:cNvSpPr txBox="1"/>
          <p:nvPr/>
        </p:nvSpPr>
        <p:spPr>
          <a:xfrm>
            <a:off x="448811" y="6300245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–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email :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cuisine.centrale@ville-nemours.fr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" name="Zone de texte 2">
            <a:extLst>
              <a:ext uri="{FF2B5EF4-FFF2-40B4-BE49-F238E27FC236}">
                <a16:creationId xmlns:a16="http://schemas.microsoft.com/office/drawing/2014/main" id="{EACBA545-1145-4E04-AF03-F5CF728946DD}"/>
              </a:ext>
            </a:extLst>
          </p:cNvPr>
          <p:cNvSpPr txBox="1"/>
          <p:nvPr/>
        </p:nvSpPr>
        <p:spPr>
          <a:xfrm>
            <a:off x="641355" y="5912063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87C6A8D-F037-4A81-BED9-DB22771CB193}"/>
              </a:ext>
            </a:extLst>
          </p:cNvPr>
          <p:cNvGrpSpPr/>
          <p:nvPr/>
        </p:nvGrpSpPr>
        <p:grpSpPr>
          <a:xfrm>
            <a:off x="4265112" y="6026803"/>
            <a:ext cx="1299450" cy="369332"/>
            <a:chOff x="4248334" y="6043581"/>
            <a:chExt cx="1299450" cy="369332"/>
          </a:xfrm>
        </p:grpSpPr>
        <p:sp>
          <p:nvSpPr>
            <p:cNvPr id="42" name="ZoneTexte 41"/>
            <p:cNvSpPr txBox="1"/>
            <p:nvPr/>
          </p:nvSpPr>
          <p:spPr>
            <a:xfrm>
              <a:off x="4372462" y="6101289"/>
              <a:ext cx="1175322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Dessert du jour </a:t>
              </a:r>
              <a:endParaRPr lang="fr-FR" sz="1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48334" y="6043581"/>
              <a:ext cx="32788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fr-FR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</a:t>
              </a:r>
              <a:endParaRPr lang="fr-FR" dirty="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4F6F5"/>
              </a:clrFrom>
              <a:clrTo>
                <a:srgbClr val="F4F6F5">
                  <a:alpha val="0"/>
                </a:srgbClr>
              </a:clrTo>
            </a:clrChange>
          </a:blip>
          <a:srcRect t="2340"/>
          <a:stretch/>
        </p:blipFill>
        <p:spPr>
          <a:xfrm>
            <a:off x="7040542" y="453964"/>
            <a:ext cx="2838814" cy="20273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/>
          <a:srcRect l="1878" b="4026"/>
          <a:stretch/>
        </p:blipFill>
        <p:spPr>
          <a:xfrm>
            <a:off x="5247422" y="105619"/>
            <a:ext cx="1733130" cy="1062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3786" y="3861135"/>
            <a:ext cx="169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              Salami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04775" y="4276453"/>
            <a:ext cx="183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         Escalope de dinde </a:t>
            </a:r>
          </a:p>
          <a:p>
            <a:r>
              <a:rPr lang="fr-FR" sz="1200" b="1" dirty="0">
                <a:solidFill>
                  <a:srgbClr val="FF0000"/>
                </a:solidFill>
              </a:rPr>
              <a:t>         sauce à la crème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99842" y="4800066"/>
            <a:ext cx="1216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    Haricots verts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41355" y="5143356"/>
            <a:ext cx="740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Fromage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21667" y="549491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Fruit de saison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220939" y="5494912"/>
            <a:ext cx="290263" cy="273368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2523535" y="4075461"/>
            <a:ext cx="990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Salade de riz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160865" y="4719830"/>
            <a:ext cx="185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Duo de lentilles carottes colombo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367130" y="5452273"/>
            <a:ext cx="1275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Liégeois chocolat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2062862" y="4738117"/>
            <a:ext cx="253284" cy="23854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115954" y="5397229"/>
            <a:ext cx="365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881199" y="3930251"/>
            <a:ext cx="21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Salade de chou blanc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881199" y="4196613"/>
            <a:ext cx="220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Bœuf</a:t>
            </a:r>
            <a:r>
              <a:rPr lang="fr-FR" sz="1400" b="1" dirty="0">
                <a:solidFill>
                  <a:srgbClr val="FF0000"/>
                </a:solidFill>
              </a:rPr>
              <a:t> </a:t>
            </a:r>
            <a:r>
              <a:rPr lang="fr-FR" sz="1200" b="1" dirty="0">
                <a:solidFill>
                  <a:srgbClr val="FF0000"/>
                </a:solidFill>
              </a:rPr>
              <a:t>mode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016700" y="4654564"/>
            <a:ext cx="207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Purée de pommes</a:t>
            </a:r>
          </a:p>
          <a:p>
            <a:pPr algn="ctr"/>
            <a:r>
              <a:rPr lang="fr-FR" sz="1200" b="1" dirty="0">
                <a:solidFill>
                  <a:srgbClr val="FF0000"/>
                </a:solidFill>
              </a:rPr>
              <a:t>de terre</a:t>
            </a: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038829" y="3963998"/>
            <a:ext cx="255758" cy="240871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182032" y="4676838"/>
            <a:ext cx="247023" cy="232645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6245057" y="3861135"/>
            <a:ext cx="133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Salade verte féta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croûtons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304732" y="4383648"/>
            <a:ext cx="127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Pilon de poulet</a:t>
            </a:r>
          </a:p>
          <a:p>
            <a:pPr algn="ctr"/>
            <a:endParaRPr lang="fr-FR" sz="1200" b="1" dirty="0">
              <a:solidFill>
                <a:schemeClr val="bg1"/>
              </a:solidFill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Pâtes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633306" y="5077065"/>
            <a:ext cx="8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371872" y="5456368"/>
            <a:ext cx="127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Roulé framboise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8511274" y="3891156"/>
            <a:ext cx="118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Carottes râpées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8050305" y="4282978"/>
            <a:ext cx="1996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Poisson sauce poireaux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8561134" y="4674800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Chou-fleur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8682606" y="5458444"/>
            <a:ext cx="65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Fruit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3924658" y="5173465"/>
            <a:ext cx="216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Fromage blanc</a:t>
            </a:r>
          </a:p>
          <a:p>
            <a:pPr algn="ctr"/>
            <a:endParaRPr lang="fr-FR" sz="1200" b="1" dirty="0">
              <a:solidFill>
                <a:srgbClr val="FF0000"/>
              </a:solidFill>
            </a:endParaRPr>
          </a:p>
          <a:p>
            <a:pPr algn="ctr"/>
            <a:r>
              <a:rPr lang="fr-FR" sz="1200" b="1" dirty="0">
                <a:solidFill>
                  <a:srgbClr val="FF0000"/>
                </a:solidFill>
              </a:rPr>
              <a:t>Fruit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33" t="4224" r="3456" b="8374"/>
          <a:stretch/>
        </p:blipFill>
        <p:spPr>
          <a:xfrm>
            <a:off x="5958515" y="1873717"/>
            <a:ext cx="1085389" cy="110800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0CA5FE9-A168-4E5C-862A-51DAFEB4351B}"/>
              </a:ext>
            </a:extLst>
          </p:cNvPr>
          <p:cNvGrpSpPr/>
          <p:nvPr/>
        </p:nvGrpSpPr>
        <p:grpSpPr>
          <a:xfrm>
            <a:off x="5809831" y="6092900"/>
            <a:ext cx="2000925" cy="255747"/>
            <a:chOff x="5558161" y="6101289"/>
            <a:chExt cx="2000925" cy="255747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7" t="4932" r="24654" b="6848"/>
            <a:stretch/>
          </p:blipFill>
          <p:spPr>
            <a:xfrm>
              <a:off x="5558161" y="6124636"/>
              <a:ext cx="252608" cy="232400"/>
            </a:xfrm>
            <a:prstGeom prst="rect">
              <a:avLst/>
            </a:prstGeom>
          </p:spPr>
        </p:pic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A4EB7E3C-D493-4F10-B381-036B80A96E5D}"/>
                </a:ext>
              </a:extLst>
            </p:cNvPr>
            <p:cNvSpPr txBox="1"/>
            <p:nvPr/>
          </p:nvSpPr>
          <p:spPr>
            <a:xfrm>
              <a:off x="5777829" y="6101289"/>
              <a:ext cx="1781257" cy="24622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Produits locaux – Circuit court</a:t>
              </a:r>
              <a:endParaRPr lang="fr-FR" sz="1000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AF9970D-2C58-43AA-B4D9-CE9BB0426D15}"/>
              </a:ext>
            </a:extLst>
          </p:cNvPr>
          <p:cNvGrpSpPr/>
          <p:nvPr/>
        </p:nvGrpSpPr>
        <p:grpSpPr>
          <a:xfrm>
            <a:off x="8209093" y="6091001"/>
            <a:ext cx="1095496" cy="284263"/>
            <a:chOff x="7579918" y="6107779"/>
            <a:chExt cx="1095496" cy="284263"/>
          </a:xfrm>
        </p:grpSpPr>
        <p:pic>
          <p:nvPicPr>
            <p:cNvPr id="57" name="Picture 2" descr="PRODUITS BIO - Centrale d'achat - Région Auvergne-Rhône-Alpes">
              <a:extLst>
                <a:ext uri="{FF2B5EF4-FFF2-40B4-BE49-F238E27FC236}">
                  <a16:creationId xmlns:a16="http://schemas.microsoft.com/office/drawing/2014/main" id="{6AFEEE82-C8B7-46D0-944E-E525535A1A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2103" r="16270" b="18303"/>
            <a:stretch/>
          </p:blipFill>
          <p:spPr bwMode="auto">
            <a:xfrm>
              <a:off x="7579918" y="6107779"/>
              <a:ext cx="302181" cy="28426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0DDB49D0-DFC7-4564-9CB2-43AEF9049F2D}"/>
                </a:ext>
              </a:extLst>
            </p:cNvPr>
            <p:cNvSpPr txBox="1"/>
            <p:nvPr/>
          </p:nvSpPr>
          <p:spPr>
            <a:xfrm>
              <a:off x="7721307" y="6117764"/>
              <a:ext cx="954107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Produits bio</a:t>
              </a:r>
              <a:endParaRPr lang="fr-FR" sz="1000" dirty="0"/>
            </a:p>
          </p:txBody>
        </p:sp>
      </p:grpSp>
      <p:pic>
        <p:nvPicPr>
          <p:cNvPr id="63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1E5066AA-C029-4A27-9137-DF4F1E175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2207317" y="4028210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23E46EA3-9510-4AD9-9403-3101B896D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8296952" y="4669120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9EE52C84-0940-4604-846C-BFBFF238F86D}"/>
              </a:ext>
            </a:extLst>
          </p:cNvPr>
          <p:cNvSpPr txBox="1"/>
          <p:nvPr/>
        </p:nvSpPr>
        <p:spPr>
          <a:xfrm>
            <a:off x="8549529" y="5066622"/>
            <a:ext cx="740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Fromage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F465C86B-F8E8-4F7D-B749-AA3A665A6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192393" y="4332607"/>
            <a:ext cx="290263" cy="273368"/>
          </a:xfrm>
          <a:prstGeom prst="rect">
            <a:avLst/>
          </a:prstGeom>
        </p:spPr>
      </p:pic>
      <p:pic>
        <p:nvPicPr>
          <p:cNvPr id="69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3F4D0EF1-D881-4878-9155-0F2BD4EF0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403608" y="5092848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9BE0E7CC-99C4-4F31-ADC6-E6AD8EE459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312682" y="4207400"/>
            <a:ext cx="251000" cy="236390"/>
          </a:xfrm>
          <a:prstGeom prst="rect">
            <a:avLst/>
          </a:prstGeom>
        </p:spPr>
      </p:pic>
      <p:pic>
        <p:nvPicPr>
          <p:cNvPr id="80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6687DBB4-D7D6-4439-A82B-D00FD7612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6369194" y="5083651"/>
            <a:ext cx="272894" cy="25671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1A285006-A6D0-4531-A6B2-BB0E825F5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8308858" y="5056101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D6D5439-65F7-491E-8CF8-E5CFAE748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46293" y="5354064"/>
            <a:ext cx="493819" cy="4938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282492B-A7EB-4742-AF60-9B2F512BF4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9189" y="4702921"/>
            <a:ext cx="310393" cy="29177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3B884B1-EA49-48B7-B5B5-08DE5D5FAB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21865" y="3863880"/>
            <a:ext cx="249958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8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1564798" y="47445"/>
            <a:ext cx="3807231" cy="106402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AU MENU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2964129"/>
            <a:ext cx="1947951" cy="80217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LUNDI 06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69615" y="2971813"/>
            <a:ext cx="1947951" cy="80217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MERCREDI 08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58515" y="2971813"/>
            <a:ext cx="1947951" cy="80217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 JEUDI 09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Menu terroir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1405" y="2971813"/>
            <a:ext cx="1947951" cy="802178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 VENDREDI 10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5807" y="3826480"/>
            <a:ext cx="1880059" cy="2019989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81584" y="3849295"/>
            <a:ext cx="1880059" cy="201998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4014133" y="3867534"/>
            <a:ext cx="1880059" cy="2019989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5964379" y="3831226"/>
            <a:ext cx="1910153" cy="201998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57529" y="3831226"/>
            <a:ext cx="1880059" cy="20199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AutoShape 2" descr="Image associé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2432810" y="1862482"/>
            <a:ext cx="4244828" cy="556618"/>
          </a:xfrm>
          <a:prstGeom prst="roundRect">
            <a:avLst/>
          </a:prstGeom>
          <a:solidFill>
            <a:srgbClr val="008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06 Octobre 2025 au 10 Octobre 2025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96725" y="2974817"/>
            <a:ext cx="1947951" cy="80217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MARDI 07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426" r="3619"/>
          <a:stretch/>
        </p:blipFill>
        <p:spPr>
          <a:xfrm>
            <a:off x="3157610" y="1257850"/>
            <a:ext cx="2737666" cy="66765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flipH="1">
            <a:off x="2197582" y="5349804"/>
            <a:ext cx="387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3317" y="3986216"/>
            <a:ext cx="1517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Betterave mozzarella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70589" y="4683108"/>
            <a:ext cx="1282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Pâtes à la tomate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41754" y="5031554"/>
            <a:ext cx="740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53240" y="5380000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Fruit de saison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703679" y="3989725"/>
            <a:ext cx="69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Taboulé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362792" y="4388005"/>
            <a:ext cx="142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Filet de colin sauce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provençale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612153" y="4919709"/>
            <a:ext cx="87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Courgettes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333300" y="5404053"/>
            <a:ext cx="153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Tarte aux pêches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106815" y="3989725"/>
            <a:ext cx="1737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Soupe aux champignons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265112" y="4381464"/>
            <a:ext cx="152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Quiche aux fromages</a:t>
            </a:r>
          </a:p>
          <a:p>
            <a:pPr algn="ctr"/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487840" y="4821933"/>
            <a:ext cx="973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Salade verte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339874" y="5306278"/>
            <a:ext cx="1264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Fruit de saison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8426507" y="3952929"/>
            <a:ext cx="992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Radis beurre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8041655" y="4301983"/>
            <a:ext cx="176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      </a:t>
            </a:r>
            <a:r>
              <a:rPr lang="fr-FR" sz="1200" b="1" dirty="0">
                <a:solidFill>
                  <a:schemeClr val="bg1"/>
                </a:solidFill>
              </a:rPr>
              <a:t>Blanquette de dinde 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8187828" y="4625355"/>
            <a:ext cx="157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Légumes (carottes poireaux navets)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8289432" y="5466670"/>
            <a:ext cx="1333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Yaourt aromatisé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5141" r="14958" b="31147"/>
          <a:stretch/>
        </p:blipFill>
        <p:spPr>
          <a:xfrm>
            <a:off x="48224" y="1608967"/>
            <a:ext cx="2501348" cy="8755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145" y="70940"/>
            <a:ext cx="3076575" cy="21336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4495150A-206C-42B2-B3DE-DFE4A4BFB8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6004070" y="4869110"/>
            <a:ext cx="268110" cy="27336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2964A540-F0A0-4F95-8488-07A76FE2EE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5981917" y="4388005"/>
            <a:ext cx="290263" cy="273368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BE7BACE9-4CB9-4FFD-A5B7-C00153F3B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5981917" y="3940456"/>
            <a:ext cx="290263" cy="273368"/>
          </a:xfrm>
          <a:prstGeom prst="rect">
            <a:avLst/>
          </a:prstGeom>
        </p:spPr>
      </p:pic>
      <p:sp>
        <p:nvSpPr>
          <p:cNvPr id="51" name="Zone de texte 2">
            <a:extLst>
              <a:ext uri="{FF2B5EF4-FFF2-40B4-BE49-F238E27FC236}">
                <a16:creationId xmlns:a16="http://schemas.microsoft.com/office/drawing/2014/main" id="{5FA6CE37-AFF9-4868-A0D4-C14B1359072A}"/>
              </a:ext>
            </a:extLst>
          </p:cNvPr>
          <p:cNvSpPr txBox="1"/>
          <p:nvPr/>
        </p:nvSpPr>
        <p:spPr>
          <a:xfrm>
            <a:off x="448811" y="6300245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01.64.45.04.14 -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email :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cuisine.centrale@ville-nemours.fr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2" name="Zone de texte 2">
            <a:extLst>
              <a:ext uri="{FF2B5EF4-FFF2-40B4-BE49-F238E27FC236}">
                <a16:creationId xmlns:a16="http://schemas.microsoft.com/office/drawing/2014/main" id="{BCCCC629-5151-4D2F-93F2-BE6B13B5D587}"/>
              </a:ext>
            </a:extLst>
          </p:cNvPr>
          <p:cNvSpPr txBox="1"/>
          <p:nvPr/>
        </p:nvSpPr>
        <p:spPr>
          <a:xfrm>
            <a:off x="641355" y="5912063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6130DE9-0C25-402B-92B8-B09C0B301AEE}"/>
              </a:ext>
            </a:extLst>
          </p:cNvPr>
          <p:cNvGrpSpPr/>
          <p:nvPr/>
        </p:nvGrpSpPr>
        <p:grpSpPr>
          <a:xfrm>
            <a:off x="4265112" y="6026803"/>
            <a:ext cx="1299450" cy="369332"/>
            <a:chOff x="4248334" y="6043581"/>
            <a:chExt cx="1299450" cy="369332"/>
          </a:xfrm>
        </p:grpSpPr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4239A53-DDF1-4046-A979-0B4314963D6B}"/>
                </a:ext>
              </a:extLst>
            </p:cNvPr>
            <p:cNvSpPr txBox="1"/>
            <p:nvPr/>
          </p:nvSpPr>
          <p:spPr>
            <a:xfrm>
              <a:off x="4372462" y="6101289"/>
              <a:ext cx="1175322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Dessert du jour </a:t>
              </a:r>
              <a:endParaRPr lang="fr-FR" sz="10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0688C69-CCD0-4821-8097-78EB03CCB61E}"/>
                </a:ext>
              </a:extLst>
            </p:cNvPr>
            <p:cNvSpPr/>
            <p:nvPr/>
          </p:nvSpPr>
          <p:spPr>
            <a:xfrm>
              <a:off x="4248334" y="6043581"/>
              <a:ext cx="32788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fr-FR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</a:t>
              </a:r>
              <a:endParaRPr lang="fr-FR" dirty="0"/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3A792787-0D0D-46F0-B89B-E81E896551C8}"/>
              </a:ext>
            </a:extLst>
          </p:cNvPr>
          <p:cNvGrpSpPr/>
          <p:nvPr/>
        </p:nvGrpSpPr>
        <p:grpSpPr>
          <a:xfrm>
            <a:off x="5809831" y="6092900"/>
            <a:ext cx="2000925" cy="255747"/>
            <a:chOff x="5558161" y="6101289"/>
            <a:chExt cx="2000925" cy="255747"/>
          </a:xfrm>
        </p:grpSpPr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2B6E75BD-5062-4662-A9F4-4ADDF2947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7" t="4932" r="24654" b="6848"/>
            <a:stretch/>
          </p:blipFill>
          <p:spPr>
            <a:xfrm>
              <a:off x="5558161" y="6124636"/>
              <a:ext cx="252608" cy="232400"/>
            </a:xfrm>
            <a:prstGeom prst="rect">
              <a:avLst/>
            </a:prstGeom>
          </p:spPr>
        </p:pic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732DD79E-8B21-4497-914E-A960C7B77C16}"/>
                </a:ext>
              </a:extLst>
            </p:cNvPr>
            <p:cNvSpPr txBox="1"/>
            <p:nvPr/>
          </p:nvSpPr>
          <p:spPr>
            <a:xfrm>
              <a:off x="5777829" y="6101289"/>
              <a:ext cx="1781257" cy="24622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Produits locaux – Circuit court</a:t>
              </a:r>
              <a:endParaRPr lang="fr-FR" sz="1000" dirty="0"/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C1205712-AC13-4EC1-9621-E1C66375E4BA}"/>
              </a:ext>
            </a:extLst>
          </p:cNvPr>
          <p:cNvGrpSpPr/>
          <p:nvPr/>
        </p:nvGrpSpPr>
        <p:grpSpPr>
          <a:xfrm>
            <a:off x="8309761" y="6091001"/>
            <a:ext cx="1095496" cy="284263"/>
            <a:chOff x="7579918" y="6107779"/>
            <a:chExt cx="1095496" cy="284263"/>
          </a:xfrm>
        </p:grpSpPr>
        <p:pic>
          <p:nvPicPr>
            <p:cNvPr id="68" name="Picture 2" descr="PRODUITS BIO - Centrale d'achat - Région Auvergne-Rhône-Alpes">
              <a:extLst>
                <a:ext uri="{FF2B5EF4-FFF2-40B4-BE49-F238E27FC236}">
                  <a16:creationId xmlns:a16="http://schemas.microsoft.com/office/drawing/2014/main" id="{ECDC65EB-168F-4339-86F7-37B5AE4563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2103" r="16270" b="18303"/>
            <a:stretch/>
          </p:blipFill>
          <p:spPr bwMode="auto">
            <a:xfrm>
              <a:off x="7579918" y="6107779"/>
              <a:ext cx="302181" cy="28426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336B2A1E-9116-4D1F-A128-10E0CDE6641E}"/>
                </a:ext>
              </a:extLst>
            </p:cNvPr>
            <p:cNvSpPr txBox="1"/>
            <p:nvPr/>
          </p:nvSpPr>
          <p:spPr>
            <a:xfrm>
              <a:off x="7721307" y="6117764"/>
              <a:ext cx="954107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Produits bio</a:t>
              </a:r>
              <a:endParaRPr lang="fr-FR" sz="1000" dirty="0"/>
            </a:p>
          </p:txBody>
        </p:sp>
      </p:grpSp>
      <p:sp>
        <p:nvSpPr>
          <p:cNvPr id="71" name="ZoneTexte 70">
            <a:extLst>
              <a:ext uri="{FF2B5EF4-FFF2-40B4-BE49-F238E27FC236}">
                <a16:creationId xmlns:a16="http://schemas.microsoft.com/office/drawing/2014/main" id="{BF6BF2A8-0E13-4293-85F5-300FAEADA8EF}"/>
              </a:ext>
            </a:extLst>
          </p:cNvPr>
          <p:cNvSpPr txBox="1"/>
          <p:nvPr/>
        </p:nvSpPr>
        <p:spPr>
          <a:xfrm>
            <a:off x="527108" y="4334662"/>
            <a:ext cx="969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Cordon bleu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EB226189-716F-41B9-83E9-F19BD4B729D3}"/>
              </a:ext>
            </a:extLst>
          </p:cNvPr>
          <p:cNvSpPr txBox="1"/>
          <p:nvPr/>
        </p:nvSpPr>
        <p:spPr>
          <a:xfrm>
            <a:off x="6321568" y="3954828"/>
            <a:ext cx="1324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Terrine de volaille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478D9347-1DAB-41F4-B23B-0DCD0DE2C911}"/>
              </a:ext>
            </a:extLst>
          </p:cNvPr>
          <p:cNvSpPr txBox="1"/>
          <p:nvPr/>
        </p:nvSpPr>
        <p:spPr>
          <a:xfrm>
            <a:off x="6385950" y="4276191"/>
            <a:ext cx="11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Sauté de porc à la sauge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72A94B7D-1EF5-4F2F-AEE9-012E9C08B9B2}"/>
              </a:ext>
            </a:extLst>
          </p:cNvPr>
          <p:cNvSpPr txBox="1"/>
          <p:nvPr/>
        </p:nvSpPr>
        <p:spPr>
          <a:xfrm>
            <a:off x="6201026" y="4812997"/>
            <a:ext cx="15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Purée de pommes de terre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243C4F5A-AC6F-480D-A334-D5D145859C49}"/>
              </a:ext>
            </a:extLst>
          </p:cNvPr>
          <p:cNvSpPr txBox="1"/>
          <p:nvPr/>
        </p:nvSpPr>
        <p:spPr>
          <a:xfrm>
            <a:off x="6192072" y="5349804"/>
            <a:ext cx="1583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solidFill>
                  <a:schemeClr val="bg1"/>
                </a:solidFill>
              </a:rPr>
              <a:t>Trifles</a:t>
            </a:r>
            <a:r>
              <a:rPr lang="fr-FR" sz="1200" b="1" dirty="0">
                <a:solidFill>
                  <a:schemeClr val="bg1"/>
                </a:solidFill>
              </a:rPr>
              <a:t> aux poires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D25A23DD-B835-49D4-88FB-E82342D351DF}"/>
              </a:ext>
            </a:extLst>
          </p:cNvPr>
          <p:cNvSpPr txBox="1"/>
          <p:nvPr/>
        </p:nvSpPr>
        <p:spPr>
          <a:xfrm>
            <a:off x="8451150" y="5152614"/>
            <a:ext cx="954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Fromage</a:t>
            </a:r>
          </a:p>
        </p:txBody>
      </p:sp>
      <p:pic>
        <p:nvPicPr>
          <p:cNvPr id="83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B61B8579-09BF-436E-AEA4-1ADEF5D18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8065300" y="4697115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C2066CA6-A90D-44C2-AC79-F9CBC6289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394130" y="4964770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A3538134-16EA-49FF-B167-B3B1BE810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8345267" y="5129626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81159C-72E2-4EB3-89B6-9EF88D2CA9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396" y="4611033"/>
            <a:ext cx="298730" cy="2865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87C6B3-47A0-4CB9-8E16-0A55408A11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5201" y="4377405"/>
            <a:ext cx="286537" cy="2743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F4B1C0-AC1E-4066-A15C-4257D3CF51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5237" y="5251157"/>
            <a:ext cx="298730" cy="2865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87F60CD-A7E2-436A-A7C7-C3A7C8AA34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60190" y="5225244"/>
            <a:ext cx="49991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2342516" y="81255"/>
            <a:ext cx="3253756" cy="6170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AU MENU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2964129"/>
            <a:ext cx="1947951" cy="8021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LUNDI 13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69615" y="2971813"/>
            <a:ext cx="1947951" cy="8021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MERCREDI 15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58515" y="2971813"/>
            <a:ext cx="1947951" cy="80217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 JEUDI 16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1405" y="2971813"/>
            <a:ext cx="1947951" cy="8021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 VENDREDI 17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Alsace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5807" y="3826480"/>
            <a:ext cx="1880059" cy="20199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73253" y="3872416"/>
            <a:ext cx="1880059" cy="201998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4014133" y="3867534"/>
            <a:ext cx="1880059" cy="20199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5964379" y="3831226"/>
            <a:ext cx="1880059" cy="20199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57529" y="3831226"/>
            <a:ext cx="1880059" cy="20199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AutoShape 2" descr="Image associé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2739408" y="791009"/>
            <a:ext cx="4069008" cy="556618"/>
          </a:xfrm>
          <a:prstGeom prst="round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13 Octobre 2025 au 17 Octobre 2025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85948" y="2985559"/>
            <a:ext cx="1947951" cy="80217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MARDI 14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89085" y="5329617"/>
            <a:ext cx="293340" cy="381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977" y="3973652"/>
            <a:ext cx="1826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Œuf dur mayonnaise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38829" y="4397823"/>
            <a:ext cx="156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Blé, tomates, courgettes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09575" y="4958500"/>
            <a:ext cx="1206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Yaourt nature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38829" y="5388441"/>
            <a:ext cx="1549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Fruit de saison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565396" y="4053893"/>
            <a:ext cx="901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Macédoine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147809" y="4421598"/>
            <a:ext cx="173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Boulette de bœuf </a:t>
            </a:r>
            <a:r>
              <a:rPr lang="fr-FR" sz="1200" b="1" dirty="0" err="1">
                <a:solidFill>
                  <a:schemeClr val="bg1"/>
                </a:solidFill>
              </a:rPr>
              <a:t>Stroganoff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583829" y="5004746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Chou-fleur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432444" y="5372451"/>
            <a:ext cx="1167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Mousse praliné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117023" y="3989725"/>
            <a:ext cx="1642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Salade de chou rouge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891456" y="4313037"/>
            <a:ext cx="2079992" cy="28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Lieu noir sauce citron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891455" y="4695559"/>
            <a:ext cx="2221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Purée de pois cassés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406066" y="5106880"/>
            <a:ext cx="1152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Fromage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303113" y="3951249"/>
            <a:ext cx="125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Salade façon flammekueche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286125" y="4713497"/>
            <a:ext cx="1538303" cy="277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Potée alsacienne 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8183172" y="3781828"/>
            <a:ext cx="141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b="1" dirty="0">
              <a:solidFill>
                <a:srgbClr val="0070C0"/>
              </a:solidFill>
            </a:endParaRPr>
          </a:p>
          <a:p>
            <a:pPr algn="ctr"/>
            <a:r>
              <a:rPr lang="fr-FR" sz="1200" b="1" dirty="0">
                <a:solidFill>
                  <a:srgbClr val="0070C0"/>
                </a:solidFill>
              </a:rPr>
              <a:t>Jambon de pays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8289194" y="4803426"/>
            <a:ext cx="1254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Riz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8183171" y="5249996"/>
            <a:ext cx="1606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Yaourt nature bio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967658" y="5310844"/>
            <a:ext cx="32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022182" y="4668557"/>
            <a:ext cx="290263" cy="273368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4239424" y="5383818"/>
            <a:ext cx="148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Fruit de saison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6286125" y="5301112"/>
            <a:ext cx="156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solidFill>
                  <a:schemeClr val="bg1"/>
                </a:solidFill>
              </a:rPr>
              <a:t>Streusel</a:t>
            </a:r>
            <a:r>
              <a:rPr lang="fr-FR" sz="1200" b="1" dirty="0">
                <a:solidFill>
                  <a:schemeClr val="bg1"/>
                </a:solidFill>
              </a:rPr>
              <a:t> aux pommes</a:t>
            </a:r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6140993" y="4672883"/>
            <a:ext cx="290263" cy="273368"/>
          </a:xfrm>
          <a:prstGeom prst="rect">
            <a:avLst/>
          </a:prstGeom>
        </p:spPr>
      </p:pic>
      <p:sp>
        <p:nvSpPr>
          <p:cNvPr id="84" name="Zone de texte 2">
            <a:extLst>
              <a:ext uri="{FF2B5EF4-FFF2-40B4-BE49-F238E27FC236}">
                <a16:creationId xmlns:a16="http://schemas.microsoft.com/office/drawing/2014/main" id="{077F6B83-C451-47D5-97D9-97AFBE017C9C}"/>
              </a:ext>
            </a:extLst>
          </p:cNvPr>
          <p:cNvSpPr txBox="1"/>
          <p:nvPr/>
        </p:nvSpPr>
        <p:spPr>
          <a:xfrm>
            <a:off x="448811" y="6300245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–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email :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cuisine.centrale@ville-nemours.fr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5" name="Zone de texte 2">
            <a:extLst>
              <a:ext uri="{FF2B5EF4-FFF2-40B4-BE49-F238E27FC236}">
                <a16:creationId xmlns:a16="http://schemas.microsoft.com/office/drawing/2014/main" id="{FC3AA4CE-1DE5-4BF1-B205-6F64EA73D4CC}"/>
              </a:ext>
            </a:extLst>
          </p:cNvPr>
          <p:cNvSpPr txBox="1"/>
          <p:nvPr/>
        </p:nvSpPr>
        <p:spPr>
          <a:xfrm>
            <a:off x="641355" y="5912063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800" u="sng" dirty="0">
                <a:ea typeface="Calibri" panose="020F0502020204030204" pitchFamily="34" charset="0"/>
                <a:cs typeface="Times New Roman" panose="02020603050405020304" pitchFamily="18" charset="0"/>
              </a:rPr>
              <a:t>Potée alsacienne </a:t>
            </a:r>
            <a:r>
              <a:rPr lang="fr-FR" sz="800" dirty="0">
                <a:ea typeface="Calibri" panose="020F0502020204030204" pitchFamily="34" charset="0"/>
                <a:cs typeface="Times New Roman" panose="02020603050405020304" pitchFamily="18" charset="0"/>
              </a:rPr>
              <a:t>: chou vert, carottes,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8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avets et pommes de terre/saucisses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800" u="sng" dirty="0">
                <a:ea typeface="Calibri" panose="020F0502020204030204" pitchFamily="34" charset="0"/>
                <a:cs typeface="Times New Roman" panose="02020603050405020304" pitchFamily="18" charset="0"/>
              </a:rPr>
              <a:t>Légumes à blanquette </a:t>
            </a:r>
            <a:r>
              <a:rPr lang="fr-FR" sz="800" dirty="0">
                <a:ea typeface="Calibri" panose="020F0502020204030204" pitchFamily="34" charset="0"/>
                <a:cs typeface="Times New Roman" panose="02020603050405020304" pitchFamily="18" charset="0"/>
              </a:rPr>
              <a:t>: carottes/poireaux et champignons</a:t>
            </a:r>
            <a:endParaRPr lang="fr-FR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D23E8110-091D-4B35-9155-1D4F792B1EAE}"/>
              </a:ext>
            </a:extLst>
          </p:cNvPr>
          <p:cNvGrpSpPr/>
          <p:nvPr/>
        </p:nvGrpSpPr>
        <p:grpSpPr>
          <a:xfrm>
            <a:off x="4265112" y="6026803"/>
            <a:ext cx="1299450" cy="369332"/>
            <a:chOff x="4248334" y="6043581"/>
            <a:chExt cx="1299450" cy="369332"/>
          </a:xfrm>
        </p:grpSpPr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4534D837-962F-4522-BC78-1D5B2BFB8625}"/>
                </a:ext>
              </a:extLst>
            </p:cNvPr>
            <p:cNvSpPr txBox="1"/>
            <p:nvPr/>
          </p:nvSpPr>
          <p:spPr>
            <a:xfrm>
              <a:off x="4372462" y="6101289"/>
              <a:ext cx="1175322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Dessert du jour </a:t>
              </a:r>
              <a:endParaRPr lang="fr-FR" sz="1000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F68B5BC-D9E1-4A3F-95D4-9BB153F64A49}"/>
                </a:ext>
              </a:extLst>
            </p:cNvPr>
            <p:cNvSpPr/>
            <p:nvPr/>
          </p:nvSpPr>
          <p:spPr>
            <a:xfrm>
              <a:off x="4248334" y="6043581"/>
              <a:ext cx="32788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fr-FR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</a:t>
              </a:r>
              <a:endParaRPr lang="fr-FR" dirty="0"/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B7F1751E-D772-462F-8C77-4BC5F92ACB7B}"/>
              </a:ext>
            </a:extLst>
          </p:cNvPr>
          <p:cNvGrpSpPr/>
          <p:nvPr/>
        </p:nvGrpSpPr>
        <p:grpSpPr>
          <a:xfrm>
            <a:off x="5809831" y="6092900"/>
            <a:ext cx="2000925" cy="255747"/>
            <a:chOff x="5558161" y="6101289"/>
            <a:chExt cx="2000925" cy="255747"/>
          </a:xfrm>
        </p:grpSpPr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62B384AC-EB65-4C24-9E1F-F3082FB56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7" t="4932" r="24654" b="6848"/>
            <a:stretch/>
          </p:blipFill>
          <p:spPr>
            <a:xfrm>
              <a:off x="5558161" y="6124636"/>
              <a:ext cx="252608" cy="232400"/>
            </a:xfrm>
            <a:prstGeom prst="rect">
              <a:avLst/>
            </a:prstGeom>
          </p:spPr>
        </p:pic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2CDABFE0-A5FE-4E63-890C-66D726C0D397}"/>
                </a:ext>
              </a:extLst>
            </p:cNvPr>
            <p:cNvSpPr txBox="1"/>
            <p:nvPr/>
          </p:nvSpPr>
          <p:spPr>
            <a:xfrm>
              <a:off x="5777829" y="6101289"/>
              <a:ext cx="1781257" cy="24622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Produits locaux – Circuit court</a:t>
              </a:r>
              <a:endParaRPr lang="fr-FR" sz="1000" dirty="0"/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003BD03F-A974-4F37-BAD5-8C1905F80A5F}"/>
              </a:ext>
            </a:extLst>
          </p:cNvPr>
          <p:cNvGrpSpPr/>
          <p:nvPr/>
        </p:nvGrpSpPr>
        <p:grpSpPr>
          <a:xfrm>
            <a:off x="8309761" y="6091001"/>
            <a:ext cx="1095496" cy="284263"/>
            <a:chOff x="7579918" y="6107779"/>
            <a:chExt cx="1095496" cy="284263"/>
          </a:xfrm>
        </p:grpSpPr>
        <p:pic>
          <p:nvPicPr>
            <p:cNvPr id="93" name="Picture 2" descr="PRODUITS BIO - Centrale d'achat - Région Auvergne-Rhône-Alpes">
              <a:extLst>
                <a:ext uri="{FF2B5EF4-FFF2-40B4-BE49-F238E27FC236}">
                  <a16:creationId xmlns:a16="http://schemas.microsoft.com/office/drawing/2014/main" id="{D775E7AF-7CDE-4974-8EAA-12E0DAABBC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2103" r="16270" b="18303"/>
            <a:stretch/>
          </p:blipFill>
          <p:spPr bwMode="auto">
            <a:xfrm>
              <a:off x="7579918" y="6107779"/>
              <a:ext cx="302181" cy="28426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3ADA3D77-3494-4F85-9CD5-18A487E31265}"/>
                </a:ext>
              </a:extLst>
            </p:cNvPr>
            <p:cNvSpPr txBox="1"/>
            <p:nvPr/>
          </p:nvSpPr>
          <p:spPr>
            <a:xfrm>
              <a:off x="7721307" y="6117764"/>
              <a:ext cx="954107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Produits bio</a:t>
              </a:r>
              <a:endParaRPr lang="fr-FR" sz="1000" dirty="0"/>
            </a:p>
          </p:txBody>
        </p:sp>
      </p:grpSp>
      <p:pic>
        <p:nvPicPr>
          <p:cNvPr id="95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9A3AFDCC-619E-431E-87DB-D1CE44B20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111977" y="5392358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92340975-6C0D-4ADA-966C-CF926C0EB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177614" y="5372405"/>
            <a:ext cx="290263" cy="273368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DD17622D-07A0-4D1E-8482-FC8958FAC0CC}"/>
              </a:ext>
            </a:extLst>
          </p:cNvPr>
          <p:cNvSpPr txBox="1"/>
          <p:nvPr/>
        </p:nvSpPr>
        <p:spPr>
          <a:xfrm>
            <a:off x="8445479" y="4823336"/>
            <a:ext cx="959779" cy="32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D5D0BA1A-06AC-4F38-A4D0-078EED18A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8059369" y="4351987"/>
            <a:ext cx="305989" cy="3006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4940134-BE00-4831-8921-7973B8BC15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9951" y="5216441"/>
            <a:ext cx="304826" cy="2804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2EE024-EE84-419E-9412-906E66A54D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731" y="4034487"/>
            <a:ext cx="304826" cy="3048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085C86-8902-4BB5-8627-31BA1D46BE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15" y="615203"/>
            <a:ext cx="2231425" cy="14829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3F5197E-D164-4070-BCEF-57C94861A3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1759" y="65739"/>
            <a:ext cx="2995829" cy="18125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BFFAE0A-0E58-4841-BC86-B0618019F8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3890" y="1679039"/>
            <a:ext cx="2440793" cy="122039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ACAA797-8F23-4DA9-921B-E9E6C1738F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5684" y="1624345"/>
            <a:ext cx="2162194" cy="12870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F995D0-EF2D-47CD-B2A0-0AEE6F4B84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69" y="4918058"/>
            <a:ext cx="304826" cy="2804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7D899C0-0594-4EF6-A2FA-E137CC3EFF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53358" y="5145510"/>
            <a:ext cx="580531" cy="573452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CFC09738-EA25-492C-A0F7-FF0092CDE902}"/>
              </a:ext>
            </a:extLst>
          </p:cNvPr>
          <p:cNvSpPr txBox="1"/>
          <p:nvPr/>
        </p:nvSpPr>
        <p:spPr>
          <a:xfrm>
            <a:off x="8123833" y="4330892"/>
            <a:ext cx="157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Sauté de poulet sauce chasseur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00920990-79BB-4863-B6DE-F67DA32C2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8321" y="4826112"/>
            <a:ext cx="304826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8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1830403" y="64879"/>
            <a:ext cx="3052412" cy="747002"/>
          </a:xfrm>
          <a:prstGeom prst="round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AU MENU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2964129"/>
            <a:ext cx="1947951" cy="802178"/>
          </a:xfrm>
          <a:prstGeom prst="round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LUNDI 20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88258" y="2971813"/>
            <a:ext cx="1947951" cy="802178"/>
          </a:xfrm>
          <a:prstGeom prst="roundRect">
            <a:avLst/>
          </a:prstGeom>
          <a:solidFill>
            <a:srgbClr val="00CC0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MARDI 21</a:t>
            </a:r>
          </a:p>
          <a:p>
            <a:pPr algn="ctr"/>
            <a:r>
              <a:rPr lang="fr-FR" sz="2000" b="1" dirty="0"/>
              <a:t>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76177" y="2974727"/>
            <a:ext cx="1947951" cy="802178"/>
          </a:xfrm>
          <a:prstGeom prst="round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MERCREDI 22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58515" y="2971813"/>
            <a:ext cx="1947951" cy="802178"/>
          </a:xfrm>
          <a:prstGeom prst="roundRect">
            <a:avLst/>
          </a:prstGeom>
          <a:solidFill>
            <a:srgbClr val="00CC0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JEUDI 23</a:t>
            </a:r>
          </a:p>
          <a:p>
            <a:pPr algn="ctr"/>
            <a:r>
              <a:rPr lang="fr-FR" sz="2000" b="1" dirty="0"/>
              <a:t>Réunion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1405" y="2971813"/>
            <a:ext cx="1947951" cy="802178"/>
          </a:xfrm>
          <a:prstGeom prst="round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VENDREDI 24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5807" y="3814438"/>
            <a:ext cx="1880059" cy="2019989"/>
          </a:xfrm>
          <a:prstGeom prst="roundRect">
            <a:avLst/>
          </a:prstGeom>
          <a:solidFill>
            <a:srgbClr val="00CC0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24444" y="3814438"/>
            <a:ext cx="1880059" cy="2019989"/>
          </a:xfrm>
          <a:prstGeom prst="round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3997664" y="3814438"/>
            <a:ext cx="1880059" cy="2019989"/>
          </a:xfrm>
          <a:prstGeom prst="roundRect">
            <a:avLst/>
          </a:prstGeom>
          <a:solidFill>
            <a:srgbClr val="00CC0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5964379" y="3819184"/>
            <a:ext cx="1880059" cy="2019989"/>
          </a:xfrm>
          <a:prstGeom prst="round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57529" y="3809751"/>
            <a:ext cx="1880059" cy="2019989"/>
          </a:xfrm>
          <a:prstGeom prst="roundRect">
            <a:avLst/>
          </a:prstGeom>
          <a:solidFill>
            <a:srgbClr val="00CC0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AutoShape 2" descr="Image associé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2669505" y="845602"/>
            <a:ext cx="4048197" cy="580027"/>
          </a:xfrm>
          <a:prstGeom prst="roundRect">
            <a:avLst/>
          </a:prstGeom>
          <a:solidFill>
            <a:srgbClr val="00CC0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20 Octobre 2025 au 24 Octobre 2025</a:t>
            </a:r>
          </a:p>
        </p:txBody>
      </p:sp>
      <p:sp>
        <p:nvSpPr>
          <p:cNvPr id="30" name="Zone de texte 2">
            <a:extLst>
              <a:ext uri="{FF2B5EF4-FFF2-40B4-BE49-F238E27FC236}">
                <a16:creationId xmlns:a16="http://schemas.microsoft.com/office/drawing/2014/main" id="{EACBA545-1145-4E04-AF03-F5CF728946DD}"/>
              </a:ext>
            </a:extLst>
          </p:cNvPr>
          <p:cNvSpPr txBox="1"/>
          <p:nvPr/>
        </p:nvSpPr>
        <p:spPr>
          <a:xfrm>
            <a:off x="638552" y="5879839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4932" r="24654" b="6848"/>
          <a:stretch/>
        </p:blipFill>
        <p:spPr>
          <a:xfrm>
            <a:off x="8521454" y="6072635"/>
            <a:ext cx="297473" cy="273676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5637633" y="6042296"/>
            <a:ext cx="29594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fr-FR" sz="1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Dessert du jour </a:t>
            </a:r>
            <a:r>
              <a:rPr lang="fr-FR" sz="1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/   </a:t>
            </a:r>
            <a:r>
              <a:rPr lang="fr-FR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Produits locaux – Circuit court</a:t>
            </a:r>
            <a:endParaRPr lang="fr-FR" sz="1000" dirty="0"/>
          </a:p>
        </p:txBody>
      </p:sp>
      <p:sp>
        <p:nvSpPr>
          <p:cNvPr id="33" name="Rectangle 32"/>
          <p:cNvSpPr/>
          <p:nvPr/>
        </p:nvSpPr>
        <p:spPr>
          <a:xfrm>
            <a:off x="5525928" y="5992295"/>
            <a:ext cx="257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/>
          </a:p>
        </p:txBody>
      </p:sp>
      <p:sp>
        <p:nvSpPr>
          <p:cNvPr id="34" name="Zone de texte 2">
            <a:extLst>
              <a:ext uri="{FF2B5EF4-FFF2-40B4-BE49-F238E27FC236}">
                <a16:creationId xmlns:a16="http://schemas.microsoft.com/office/drawing/2014/main" id="{B2AC22F2-0066-4BC6-9C48-6742DDEEE441}"/>
              </a:ext>
            </a:extLst>
          </p:cNvPr>
          <p:cNvSpPr txBox="1"/>
          <p:nvPr/>
        </p:nvSpPr>
        <p:spPr>
          <a:xfrm>
            <a:off x="457200" y="6283467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–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email :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cuisine.centrale@ville-nemours.fr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17702" y="-65370"/>
            <a:ext cx="251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9900CC"/>
                </a:solidFill>
              </a:rPr>
              <a:t>Vacances de la Toussaint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9979FBB-81A8-4FCF-A866-CF746DCC03CB}"/>
              </a:ext>
            </a:extLst>
          </p:cNvPr>
          <p:cNvSpPr txBox="1"/>
          <p:nvPr/>
        </p:nvSpPr>
        <p:spPr>
          <a:xfrm>
            <a:off x="349502" y="4010147"/>
            <a:ext cx="131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Pâté de volaille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8AAC810-00D4-47D8-96CF-95A67B86219E}"/>
              </a:ext>
            </a:extLst>
          </p:cNvPr>
          <p:cNvSpPr txBox="1"/>
          <p:nvPr/>
        </p:nvSpPr>
        <p:spPr>
          <a:xfrm>
            <a:off x="-4182" y="4441391"/>
            <a:ext cx="2024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Steak haché sauce brune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5E9572C-E0B6-4BAB-A322-F6F4FC33105E}"/>
              </a:ext>
            </a:extLst>
          </p:cNvPr>
          <p:cNvSpPr txBox="1"/>
          <p:nvPr/>
        </p:nvSpPr>
        <p:spPr>
          <a:xfrm>
            <a:off x="528975" y="4872635"/>
            <a:ext cx="958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Petits pois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88E9136-B564-42E0-8E97-0DAC214AE8F3}"/>
              </a:ext>
            </a:extLst>
          </p:cNvPr>
          <p:cNvSpPr txBox="1"/>
          <p:nvPr/>
        </p:nvSpPr>
        <p:spPr>
          <a:xfrm>
            <a:off x="92309" y="5312758"/>
            <a:ext cx="1775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Compote de pommes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94666F6-2C9F-4137-AE57-8064C27445BC}"/>
              </a:ext>
            </a:extLst>
          </p:cNvPr>
          <p:cNvSpPr txBox="1"/>
          <p:nvPr/>
        </p:nvSpPr>
        <p:spPr>
          <a:xfrm>
            <a:off x="4252360" y="4014481"/>
            <a:ext cx="1531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Salade de lentilles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20FBC82-57EE-4899-9F81-A417EB9CC954}"/>
              </a:ext>
            </a:extLst>
          </p:cNvPr>
          <p:cNvSpPr txBox="1"/>
          <p:nvPr/>
        </p:nvSpPr>
        <p:spPr>
          <a:xfrm>
            <a:off x="4309350" y="4335182"/>
            <a:ext cx="133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Tomates farcies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7C23A6A-7653-4DB1-B093-0991A2201D8A}"/>
              </a:ext>
            </a:extLst>
          </p:cNvPr>
          <p:cNvSpPr txBox="1"/>
          <p:nvPr/>
        </p:nvSpPr>
        <p:spPr>
          <a:xfrm>
            <a:off x="4544671" y="4655883"/>
            <a:ext cx="1029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Boulgour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DD09473-7333-4951-A1C0-3F8EC9B302E3}"/>
              </a:ext>
            </a:extLst>
          </p:cNvPr>
          <p:cNvSpPr txBox="1"/>
          <p:nvPr/>
        </p:nvSpPr>
        <p:spPr>
          <a:xfrm>
            <a:off x="4560285" y="4976584"/>
            <a:ext cx="83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B7718CF-96AC-4D30-AFE4-AE5DC0C8A07F}"/>
              </a:ext>
            </a:extLst>
          </p:cNvPr>
          <p:cNvSpPr txBox="1"/>
          <p:nvPr/>
        </p:nvSpPr>
        <p:spPr>
          <a:xfrm>
            <a:off x="4372610" y="5297287"/>
            <a:ext cx="1206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Poire au sirop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7BF0856-96BD-4622-96B9-1269A9D0F439}"/>
              </a:ext>
            </a:extLst>
          </p:cNvPr>
          <p:cNvSpPr txBox="1"/>
          <p:nvPr/>
        </p:nvSpPr>
        <p:spPr>
          <a:xfrm>
            <a:off x="2211758" y="4011387"/>
            <a:ext cx="1503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Céleri rémoulade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9775437D-A03D-4934-8C25-30C4574126D1}"/>
              </a:ext>
            </a:extLst>
          </p:cNvPr>
          <p:cNvSpPr txBox="1"/>
          <p:nvPr/>
        </p:nvSpPr>
        <p:spPr>
          <a:xfrm>
            <a:off x="2098733" y="4541236"/>
            <a:ext cx="1727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Tagliatelles crème de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panais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3B6DAEC-CD01-4B31-8DDE-F30383DDE246}"/>
              </a:ext>
            </a:extLst>
          </p:cNvPr>
          <p:cNvSpPr txBox="1"/>
          <p:nvPr/>
        </p:nvSpPr>
        <p:spPr>
          <a:xfrm>
            <a:off x="2082248" y="5155825"/>
            <a:ext cx="175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 blanc coulis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 de fruits rouges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9E38BF8-F284-483F-A053-5C19F1FFAC16}"/>
              </a:ext>
            </a:extLst>
          </p:cNvPr>
          <p:cNvSpPr txBox="1"/>
          <p:nvPr/>
        </p:nvSpPr>
        <p:spPr>
          <a:xfrm>
            <a:off x="6143878" y="3819184"/>
            <a:ext cx="155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Salade d’avocats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9F2D5B05-9AF0-48F8-BE8C-0AD8C6A8FE70}"/>
              </a:ext>
            </a:extLst>
          </p:cNvPr>
          <p:cNvSpPr txBox="1"/>
          <p:nvPr/>
        </p:nvSpPr>
        <p:spPr>
          <a:xfrm>
            <a:off x="5995894" y="4282608"/>
            <a:ext cx="178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   Rougail poisson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9DAD649F-7417-4771-BB9C-EC5F9F1FC6D2}"/>
              </a:ext>
            </a:extLst>
          </p:cNvPr>
          <p:cNvSpPr txBox="1"/>
          <p:nvPr/>
        </p:nvSpPr>
        <p:spPr>
          <a:xfrm>
            <a:off x="6143879" y="5327522"/>
            <a:ext cx="164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Gâteau patates douces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D1A4CC0-1DAB-4952-AA1E-9C070F2EA45F}"/>
              </a:ext>
            </a:extLst>
          </p:cNvPr>
          <p:cNvSpPr txBox="1"/>
          <p:nvPr/>
        </p:nvSpPr>
        <p:spPr>
          <a:xfrm>
            <a:off x="8401216" y="3953445"/>
            <a:ext cx="1155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Piémontaise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70B82E53-BF49-497E-8C2C-B2D063A5C941}"/>
              </a:ext>
            </a:extLst>
          </p:cNvPr>
          <p:cNvSpPr txBox="1"/>
          <p:nvPr/>
        </p:nvSpPr>
        <p:spPr>
          <a:xfrm>
            <a:off x="7906466" y="4311223"/>
            <a:ext cx="203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Escalope de dinde sauce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moutarde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39945B04-E7AB-458D-9BB5-40806202CC8C}"/>
              </a:ext>
            </a:extLst>
          </p:cNvPr>
          <p:cNvSpPr txBox="1"/>
          <p:nvPr/>
        </p:nvSpPr>
        <p:spPr>
          <a:xfrm>
            <a:off x="8401216" y="4834443"/>
            <a:ext cx="1043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Brocolis</a:t>
            </a:r>
          </a:p>
        </p:txBody>
      </p:sp>
      <p:pic>
        <p:nvPicPr>
          <p:cNvPr id="77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C25E9543-1AA7-4EC9-88A4-89C466734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4316033" y="4966264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3A49BC01-A2EB-4FAC-898F-95B815B77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6452506" y="4935262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2A1EF78F-C252-45BD-909C-2B00404037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8176084" y="3928479"/>
            <a:ext cx="290263" cy="273368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81F8044A-CB9D-4C72-ABAA-841DA770DC35}"/>
              </a:ext>
            </a:extLst>
          </p:cNvPr>
          <p:cNvSpPr txBox="1"/>
          <p:nvPr/>
        </p:nvSpPr>
        <p:spPr>
          <a:xfrm>
            <a:off x="6350466" y="4921699"/>
            <a:ext cx="1212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Riz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6C7A0E63-ED82-471F-8CF6-43A69F7D2C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2019290" y="3989355"/>
            <a:ext cx="290263" cy="273368"/>
          </a:xfrm>
          <a:prstGeom prst="rect">
            <a:avLst/>
          </a:prstGeom>
        </p:spPr>
      </p:pic>
      <p:pic>
        <p:nvPicPr>
          <p:cNvPr id="51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C5B882A0-307B-42CB-8251-010658DE3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4398756" y="4607036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2BB0ED5-9565-45FF-A223-E3C2517C68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7702" y="300071"/>
            <a:ext cx="3052412" cy="26443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4CDBEFA-AC64-47EB-A75A-A69FEF43A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54" y="1135185"/>
            <a:ext cx="2566351" cy="17054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C519D6-CAED-4140-927E-30419880B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1789" y="1468720"/>
            <a:ext cx="2121930" cy="14601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B6B800C-9A6F-46DC-9E6B-389A93150C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9505" y="1462717"/>
            <a:ext cx="1947952" cy="14589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A84168-4136-4D84-9D84-5657A084DA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0338" y="5375969"/>
            <a:ext cx="562620" cy="523220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C6C5F208-263E-4E8E-AE7F-CCFDFAF281F4}"/>
              </a:ext>
            </a:extLst>
          </p:cNvPr>
          <p:cNvSpPr txBox="1"/>
          <p:nvPr/>
        </p:nvSpPr>
        <p:spPr>
          <a:xfrm>
            <a:off x="8230525" y="5140790"/>
            <a:ext cx="136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71A9974-1124-4FC4-B084-75588BD45360}"/>
              </a:ext>
            </a:extLst>
          </p:cNvPr>
          <p:cNvSpPr txBox="1"/>
          <p:nvPr/>
        </p:nvSpPr>
        <p:spPr>
          <a:xfrm>
            <a:off x="8298063" y="5407730"/>
            <a:ext cx="1258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94720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1351933" y="58191"/>
            <a:ext cx="3807231" cy="1064028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AU MENU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76177" y="2983343"/>
            <a:ext cx="1947951" cy="835897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MERCREDI 29 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5807" y="3860348"/>
            <a:ext cx="1880059" cy="2019989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21662" y="3899373"/>
            <a:ext cx="1880059" cy="2019989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5964379" y="3865094"/>
            <a:ext cx="1880059" cy="2019989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AutoShape 2" descr="Image associé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t="2162" r="1287"/>
          <a:stretch/>
        </p:blipFill>
        <p:spPr>
          <a:xfrm>
            <a:off x="8606744" y="-8791"/>
            <a:ext cx="1297245" cy="121701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t="2241" r="2676"/>
          <a:stretch/>
        </p:blipFill>
        <p:spPr>
          <a:xfrm>
            <a:off x="120397" y="821450"/>
            <a:ext cx="1906565" cy="169888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r="41368" b="36264"/>
          <a:stretch/>
        </p:blipFill>
        <p:spPr>
          <a:xfrm rot="2928092">
            <a:off x="2904234" y="2177100"/>
            <a:ext cx="1271498" cy="90976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3519" y="1961861"/>
            <a:ext cx="1377611" cy="906742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96725" y="2940247"/>
            <a:ext cx="1947951" cy="876079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MARDI 28</a:t>
            </a:r>
          </a:p>
          <a:p>
            <a:pPr algn="ctr"/>
            <a:r>
              <a:rPr lang="fr-FR" sz="2000" b="1" dirty="0"/>
              <a:t>Halloween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2172276" y="1597233"/>
            <a:ext cx="4287247" cy="58002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27 Octobre 2025 au 31 Octobre 2025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2950943"/>
            <a:ext cx="1947951" cy="857699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LUNDI 27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22127" y="5180255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58515" y="3014148"/>
            <a:ext cx="1947951" cy="802178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6" t="4044" r="9782" b="10696"/>
          <a:stretch/>
        </p:blipFill>
        <p:spPr>
          <a:xfrm>
            <a:off x="8268236" y="1760083"/>
            <a:ext cx="1545580" cy="129718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r="41368" b="36264"/>
          <a:stretch/>
        </p:blipFill>
        <p:spPr>
          <a:xfrm rot="20511517">
            <a:off x="6462909" y="1808148"/>
            <a:ext cx="1271498" cy="909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26867" y="2355768"/>
            <a:ext cx="498849" cy="4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629250" y="25613"/>
            <a:ext cx="256942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3300"/>
                </a:solidFill>
              </a:rPr>
              <a:t>Vacances de la Toussaint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1405" y="3014148"/>
            <a:ext cx="1947951" cy="802178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VENDREDI 31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1102"/>
          <a:stretch/>
        </p:blipFill>
        <p:spPr>
          <a:xfrm>
            <a:off x="5438422" y="246232"/>
            <a:ext cx="3102431" cy="154200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48640" y="3945397"/>
            <a:ext cx="832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Sardine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75457" y="4165679"/>
            <a:ext cx="155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Paupiette de veau </a:t>
            </a:r>
          </a:p>
          <a:p>
            <a:pPr algn="ctr"/>
            <a:r>
              <a:rPr lang="fr-FR" sz="1400" b="1" dirty="0" err="1">
                <a:solidFill>
                  <a:schemeClr val="bg1"/>
                </a:solidFill>
              </a:rPr>
              <a:t>sce</a:t>
            </a:r>
            <a:r>
              <a:rPr lang="fr-FR" sz="1400" b="1" dirty="0">
                <a:solidFill>
                  <a:schemeClr val="bg1"/>
                </a:solidFill>
              </a:rPr>
              <a:t> champignons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0291" y="4760836"/>
            <a:ext cx="610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Pâtes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36969" y="5414921"/>
            <a:ext cx="1342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Fruits de saison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12244" y="3183353"/>
            <a:ext cx="1408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JEUDI 30</a:t>
            </a:r>
          </a:p>
        </p:txBody>
      </p:sp>
      <p:sp>
        <p:nvSpPr>
          <p:cNvPr id="47" name="Zone de texte 2">
            <a:extLst>
              <a:ext uri="{FF2B5EF4-FFF2-40B4-BE49-F238E27FC236}">
                <a16:creationId xmlns:a16="http://schemas.microsoft.com/office/drawing/2014/main" id="{FD97BB8F-770C-4ED3-A8BC-5B5315B5EA8F}"/>
              </a:ext>
            </a:extLst>
          </p:cNvPr>
          <p:cNvSpPr txBox="1"/>
          <p:nvPr/>
        </p:nvSpPr>
        <p:spPr>
          <a:xfrm>
            <a:off x="448811" y="6300245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–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email :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cuisine.centrale@ville-nemours.fr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8" name="Zone de texte 2">
            <a:extLst>
              <a:ext uri="{FF2B5EF4-FFF2-40B4-BE49-F238E27FC236}">
                <a16:creationId xmlns:a16="http://schemas.microsoft.com/office/drawing/2014/main" id="{84C4FFAE-D35B-489B-89E1-D025AC648479}"/>
              </a:ext>
            </a:extLst>
          </p:cNvPr>
          <p:cNvSpPr txBox="1"/>
          <p:nvPr/>
        </p:nvSpPr>
        <p:spPr>
          <a:xfrm>
            <a:off x="641355" y="5912063"/>
            <a:ext cx="9448800" cy="8135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521F474-1F43-4325-9DC4-0FAE41842D5D}"/>
              </a:ext>
            </a:extLst>
          </p:cNvPr>
          <p:cNvGrpSpPr/>
          <p:nvPr/>
        </p:nvGrpSpPr>
        <p:grpSpPr>
          <a:xfrm>
            <a:off x="4265112" y="6026803"/>
            <a:ext cx="1299450" cy="369332"/>
            <a:chOff x="4248334" y="6043581"/>
            <a:chExt cx="1299450" cy="369332"/>
          </a:xfrm>
        </p:grpSpPr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623CCB9-6C3D-4BD7-B07A-01D3F8719753}"/>
                </a:ext>
              </a:extLst>
            </p:cNvPr>
            <p:cNvSpPr txBox="1"/>
            <p:nvPr/>
          </p:nvSpPr>
          <p:spPr>
            <a:xfrm>
              <a:off x="4372462" y="6101289"/>
              <a:ext cx="1175322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Dessert du jour </a:t>
              </a:r>
              <a:endParaRPr lang="fr-FR" sz="10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74F1102-8F5E-46D3-BFE4-C59C32E3AFB6}"/>
                </a:ext>
              </a:extLst>
            </p:cNvPr>
            <p:cNvSpPr/>
            <p:nvPr/>
          </p:nvSpPr>
          <p:spPr>
            <a:xfrm>
              <a:off x="4248334" y="6043581"/>
              <a:ext cx="32788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fr-FR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</a:t>
              </a:r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90B803F3-54ED-481E-ABD5-1B82C07786FF}"/>
              </a:ext>
            </a:extLst>
          </p:cNvPr>
          <p:cNvGrpSpPr/>
          <p:nvPr/>
        </p:nvGrpSpPr>
        <p:grpSpPr>
          <a:xfrm>
            <a:off x="5809831" y="6092900"/>
            <a:ext cx="2000925" cy="255747"/>
            <a:chOff x="5558161" y="6101289"/>
            <a:chExt cx="2000925" cy="255747"/>
          </a:xfrm>
        </p:grpSpPr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8C4B6E16-E2E9-4494-9C87-EE96519B2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7" t="4932" r="24654" b="6848"/>
            <a:stretch/>
          </p:blipFill>
          <p:spPr>
            <a:xfrm>
              <a:off x="5558161" y="6124636"/>
              <a:ext cx="252608" cy="232400"/>
            </a:xfrm>
            <a:prstGeom prst="rect">
              <a:avLst/>
            </a:prstGeom>
          </p:spPr>
        </p:pic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34585DA-D700-4865-86C0-37199C3B1632}"/>
                </a:ext>
              </a:extLst>
            </p:cNvPr>
            <p:cNvSpPr txBox="1"/>
            <p:nvPr/>
          </p:nvSpPr>
          <p:spPr>
            <a:xfrm>
              <a:off x="5777829" y="6101289"/>
              <a:ext cx="1781257" cy="24622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Produits locaux – Circuit court</a:t>
              </a:r>
              <a:endParaRPr lang="fr-FR" sz="1000" dirty="0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FAFD28B-E2C5-43ED-9B4C-183F2D4CA478}"/>
              </a:ext>
            </a:extLst>
          </p:cNvPr>
          <p:cNvGrpSpPr/>
          <p:nvPr/>
        </p:nvGrpSpPr>
        <p:grpSpPr>
          <a:xfrm>
            <a:off x="8209093" y="6091001"/>
            <a:ext cx="1095496" cy="284263"/>
            <a:chOff x="7579918" y="6107779"/>
            <a:chExt cx="1095496" cy="284263"/>
          </a:xfrm>
        </p:grpSpPr>
        <p:pic>
          <p:nvPicPr>
            <p:cNvPr id="63" name="Picture 2" descr="PRODUITS BIO - Centrale d'achat - Région Auvergne-Rhône-Alpes">
              <a:extLst>
                <a:ext uri="{FF2B5EF4-FFF2-40B4-BE49-F238E27FC236}">
                  <a16:creationId xmlns:a16="http://schemas.microsoft.com/office/drawing/2014/main" id="{1DE66665-8263-40F3-9AFF-D6C139FC7B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2103" r="16270" b="18303"/>
            <a:stretch/>
          </p:blipFill>
          <p:spPr bwMode="auto">
            <a:xfrm>
              <a:off x="7579918" y="6107779"/>
              <a:ext cx="302181" cy="28426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5752909B-1D89-4FC9-AE18-B730AC2CFC5A}"/>
                </a:ext>
              </a:extLst>
            </p:cNvPr>
            <p:cNvSpPr txBox="1"/>
            <p:nvPr/>
          </p:nvSpPr>
          <p:spPr>
            <a:xfrm>
              <a:off x="7721307" y="6117764"/>
              <a:ext cx="954107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Produits bio</a:t>
              </a:r>
              <a:endParaRPr lang="fr-FR" sz="1000" dirty="0"/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3D1FA49F-6DE6-4C10-AD00-B162386E9ED5}"/>
              </a:ext>
            </a:extLst>
          </p:cNvPr>
          <p:cNvSpPr txBox="1"/>
          <p:nvPr/>
        </p:nvSpPr>
        <p:spPr>
          <a:xfrm>
            <a:off x="2232641" y="4011387"/>
            <a:ext cx="150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Salade lentilles/ potiron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8FF3E7AE-6C69-4F3D-B53F-1ADD2FF1BE10}"/>
              </a:ext>
            </a:extLst>
          </p:cNvPr>
          <p:cNvSpPr txBox="1"/>
          <p:nvPr/>
        </p:nvSpPr>
        <p:spPr>
          <a:xfrm>
            <a:off x="2155517" y="4513942"/>
            <a:ext cx="168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Parmentier de patates douces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6AA30B7-F4F5-45AC-B5C3-0B508FD4F117}"/>
              </a:ext>
            </a:extLst>
          </p:cNvPr>
          <p:cNvSpPr txBox="1"/>
          <p:nvPr/>
        </p:nvSpPr>
        <p:spPr>
          <a:xfrm>
            <a:off x="2570350" y="5053865"/>
            <a:ext cx="829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E7026D7-A0AE-4E0F-9898-7C729995A784}"/>
              </a:ext>
            </a:extLst>
          </p:cNvPr>
          <p:cNvSpPr txBox="1"/>
          <p:nvPr/>
        </p:nvSpPr>
        <p:spPr>
          <a:xfrm>
            <a:off x="2316385" y="5346021"/>
            <a:ext cx="1290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Gâteau carotte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13900115-3168-4FCE-852D-6630AA1A30D5}"/>
              </a:ext>
            </a:extLst>
          </p:cNvPr>
          <p:cNvSpPr txBox="1"/>
          <p:nvPr/>
        </p:nvSpPr>
        <p:spPr>
          <a:xfrm>
            <a:off x="6087088" y="4028004"/>
            <a:ext cx="1672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Salade </a:t>
            </a:r>
            <a:r>
              <a:rPr lang="fr-FR" sz="1400" b="1" dirty="0" err="1">
                <a:solidFill>
                  <a:schemeClr val="bg1"/>
                </a:solidFill>
              </a:rPr>
              <a:t>Norvegienne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CF60FBC-AA2D-47B9-B23B-17C616A61C41}"/>
              </a:ext>
            </a:extLst>
          </p:cNvPr>
          <p:cNvSpPr txBox="1"/>
          <p:nvPr/>
        </p:nvSpPr>
        <p:spPr>
          <a:xfrm>
            <a:off x="6179550" y="4373483"/>
            <a:ext cx="1487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Filet de cabillaud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sauce aneth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3DF2896B-8002-4D14-A7A3-907EE02F82E0}"/>
              </a:ext>
            </a:extLst>
          </p:cNvPr>
          <p:cNvSpPr txBox="1"/>
          <p:nvPr/>
        </p:nvSpPr>
        <p:spPr>
          <a:xfrm>
            <a:off x="6352878" y="4978904"/>
            <a:ext cx="123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Chou-fleur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E604202-D89A-4A78-8F99-BBA22791F9FA}"/>
              </a:ext>
            </a:extLst>
          </p:cNvPr>
          <p:cNvSpPr txBox="1"/>
          <p:nvPr/>
        </p:nvSpPr>
        <p:spPr>
          <a:xfrm>
            <a:off x="6312244" y="5414921"/>
            <a:ext cx="133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Crème chocolat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AA96CF3-F1C3-484B-817D-E58F4E0CFE25}"/>
              </a:ext>
            </a:extLst>
          </p:cNvPr>
          <p:cNvSpPr txBox="1"/>
          <p:nvPr/>
        </p:nvSpPr>
        <p:spPr>
          <a:xfrm>
            <a:off x="379034" y="5092738"/>
            <a:ext cx="123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Yaourt nature</a:t>
            </a: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2C421CAD-6C1E-4437-AB29-40E06E84CF1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128992" y="5069528"/>
            <a:ext cx="290263" cy="273368"/>
          </a:xfrm>
          <a:prstGeom prst="rect">
            <a:avLst/>
          </a:prstGeom>
        </p:spPr>
      </p:pic>
      <p:pic>
        <p:nvPicPr>
          <p:cNvPr id="77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87DFD520-8ED5-4B95-BF78-DEF246967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2282534" y="5038123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B378B4BA-3159-45D5-BF0F-A32446EC5E59}"/>
              </a:ext>
            </a:extLst>
          </p:cNvPr>
          <p:cNvSpPr/>
          <p:nvPr/>
        </p:nvSpPr>
        <p:spPr>
          <a:xfrm>
            <a:off x="4006631" y="3891662"/>
            <a:ext cx="1880059" cy="2019989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Soupe de légumes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Hauts de cuisse de poulet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jus d’herbe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Petits pois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Semoule au lait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708E02D5-5612-45F5-B45F-EECAA61A7B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35789" y="4746100"/>
            <a:ext cx="290263" cy="273368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57CFD526-4CA3-4F70-88D5-9507A0C66E6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206061" y="4586985"/>
            <a:ext cx="290263" cy="273368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347BCDB1-AEA7-4384-91A2-C54261B7EEC9}"/>
              </a:ext>
            </a:extLst>
          </p:cNvPr>
          <p:cNvSpPr/>
          <p:nvPr/>
        </p:nvSpPr>
        <p:spPr>
          <a:xfrm>
            <a:off x="2108498" y="5313532"/>
            <a:ext cx="371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3615124-5DF4-4351-B224-1DF63EDBFAFA}"/>
              </a:ext>
            </a:extLst>
          </p:cNvPr>
          <p:cNvSpPr/>
          <p:nvPr/>
        </p:nvSpPr>
        <p:spPr>
          <a:xfrm flipH="1">
            <a:off x="4043987" y="5568984"/>
            <a:ext cx="293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id="{CA679FB9-C4C0-46C1-96D3-8FA5467FD79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6219236" y="4951924"/>
            <a:ext cx="290263" cy="273368"/>
          </a:xfrm>
          <a:prstGeom prst="rect">
            <a:avLst/>
          </a:prstGeom>
        </p:spPr>
      </p:pic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9BF8C563-E431-4D73-91AB-5CA048A6F0AA}"/>
              </a:ext>
            </a:extLst>
          </p:cNvPr>
          <p:cNvSpPr/>
          <p:nvPr/>
        </p:nvSpPr>
        <p:spPr>
          <a:xfrm>
            <a:off x="7944716" y="3895636"/>
            <a:ext cx="1880059" cy="2019989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Concombre à la crème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Raviolis sauce au fromage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Yaourt nature bio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C9C480-CAB8-4DA9-989F-06A41CD1D1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37516" y="5332720"/>
            <a:ext cx="493819" cy="4938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7886F9E-DC9E-4D60-BE6D-5A9260793E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37392" y="4569687"/>
            <a:ext cx="292633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69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2491</TotalTime>
  <Words>919</Words>
  <Application>Microsoft Office PowerPoint</Application>
  <PresentationFormat>Format A4 (210 x 297 mm)</PresentationFormat>
  <Paragraphs>235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</dc:creator>
  <cp:lastModifiedBy>Farida Saouli</cp:lastModifiedBy>
  <cp:revision>272</cp:revision>
  <cp:lastPrinted>2024-10-10T12:31:43Z</cp:lastPrinted>
  <dcterms:created xsi:type="dcterms:W3CDTF">2019-03-06T18:00:57Z</dcterms:created>
  <dcterms:modified xsi:type="dcterms:W3CDTF">2025-09-22T08:23:51Z</dcterms:modified>
</cp:coreProperties>
</file>