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63" r:id="rId4"/>
    <p:sldId id="257" r:id="rId5"/>
  </p:sldIdLst>
  <p:sldSz cx="9906000" cy="6858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égine Montgermont" initials="RM" lastIdx="1" clrIdx="0">
    <p:extLst>
      <p:ext uri="{19B8F6BF-5375-455C-9EA6-DF929625EA0E}">
        <p15:presenceInfo xmlns:p15="http://schemas.microsoft.com/office/powerpoint/2012/main" userId="S-1-5-21-5203742-1970212483-4547331-23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CC"/>
    <a:srgbClr val="66FFFF"/>
    <a:srgbClr val="99CCFF"/>
    <a:srgbClr val="CC0000"/>
    <a:srgbClr val="6600CC"/>
    <a:srgbClr val="FF33CC"/>
    <a:srgbClr val="FF99FF"/>
    <a:srgbClr val="99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90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35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11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13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68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27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01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01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50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24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09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85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mours.fr/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hyperlink" Target="mailto:cuisine.centrale@ville-nemours.fr" TargetMode="External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4.png"/><Relationship Id="rId3" Type="http://schemas.openxmlformats.org/officeDocument/2006/relationships/hyperlink" Target="https://www.google.com/imgres?imgurl=https://primitivecrossroads.com/wp-content/uploads/2019/01/0e9ff89b6d051f865e3c734169b05881.jpg&amp;imgrefurl=https://primitivecrossroads.com/43555_dessin_de_la_campagne/43604_dessin_de_la_campagne_dessin_campagne/&amp;docid=3FvopZT--9Na0M&amp;tbnid=HPPNjZiXawIj6M:&amp;vet=1&amp;w=650&amp;h=429&amp;bih=985&amp;biw=1920&amp;ved=0ahUKEwj7keGZrPDgAhWhzoUKHXwvBkYQMwhNKAwwDA&amp;iact=c&amp;ictx=1" TargetMode="External"/><Relationship Id="rId7" Type="http://schemas.openxmlformats.org/officeDocument/2006/relationships/image" Target="../media/image12.png"/><Relationship Id="rId12" Type="http://schemas.openxmlformats.org/officeDocument/2006/relationships/hyperlink" Target="mailto:cuisine.centrale@ville-nemours.f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7.jpe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hyperlink" Target="http://www.nemours.fr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9.png"/><Relationship Id="rId3" Type="http://schemas.openxmlformats.org/officeDocument/2006/relationships/hyperlink" Target="http://www.nemours.fr/" TargetMode="External"/><Relationship Id="rId7" Type="http://schemas.openxmlformats.org/officeDocument/2006/relationships/hyperlink" Target="mailto:cuisine.centrale@ville-nemours.fr" TargetMode="External"/><Relationship Id="rId12" Type="http://schemas.openxmlformats.org/officeDocument/2006/relationships/image" Target="../media/image18.png"/><Relationship Id="rId2" Type="http://schemas.openxmlformats.org/officeDocument/2006/relationships/hyperlink" Target="https://www.google.com/imgres?imgurl=https://primitivecrossroads.com/wp-content/uploads/2019/01/0e9ff89b6d051f865e3c734169b05881.jpg&amp;imgrefurl=https://primitivecrossroads.com/43555_dessin_de_la_campagne/43604_dessin_de_la_campagne_dessin_campagne/&amp;docid=3FvopZT--9Na0M&amp;tbnid=HPPNjZiXawIj6M:&amp;vet=1&amp;w=650&amp;h=429&amp;bih=985&amp;biw=1920&amp;ved=0ahUKEwj7keGZrPDgAhWhzoUKHXwvBkYQMwhNKAwwDA&amp;iact=c&amp;ictx=1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cuisine.centrale@ville-nemours.fr" TargetMode="External"/><Relationship Id="rId13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12" Type="http://schemas.openxmlformats.org/officeDocument/2006/relationships/image" Target="../media/image23.png"/><Relationship Id="rId2" Type="http://schemas.openxmlformats.org/officeDocument/2006/relationships/hyperlink" Target="https://www.google.com/imgres?imgurl=https://primitivecrossroads.com/wp-content/uploads/2019/01/0e9ff89b6d051f865e3c734169b05881.jpg&amp;imgrefurl=https://primitivecrossroads.com/43555_dessin_de_la_campagne/43604_dessin_de_la_campagne_dessin_campagne/&amp;docid=3FvopZT--9Na0M&amp;tbnid=HPPNjZiXawIj6M:&amp;vet=1&amp;w=650&amp;h=429&amp;bih=985&amp;biw=1920&amp;ved=0ahUKEwj7keGZrPDgAhWhzoUKHXwvBkYQMwhNKAwwDA&amp;iact=c&amp;ictx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5" Type="http://schemas.openxmlformats.org/officeDocument/2006/relationships/hyperlink" Target="http://www.nemours.fr/" TargetMode="External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EEA8034-9511-4216-8573-7132FD0DF583}"/>
              </a:ext>
            </a:extLst>
          </p:cNvPr>
          <p:cNvSpPr/>
          <p:nvPr/>
        </p:nvSpPr>
        <p:spPr>
          <a:xfrm>
            <a:off x="1581835" y="66764"/>
            <a:ext cx="3807231" cy="10640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>
                <a:solidFill>
                  <a:schemeClr val="bg1"/>
                </a:solidFill>
              </a:rPr>
              <a:t>AU MENU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B3397E0-B938-43AB-B08F-3DF149F73307}"/>
              </a:ext>
            </a:extLst>
          </p:cNvPr>
          <p:cNvSpPr/>
          <p:nvPr/>
        </p:nvSpPr>
        <p:spPr>
          <a:xfrm>
            <a:off x="15368" y="2964129"/>
            <a:ext cx="1947951" cy="80217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LUNDI 03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6BB6F81-4B7C-4DDB-BFBB-CC9FD241A724}"/>
              </a:ext>
            </a:extLst>
          </p:cNvPr>
          <p:cNvSpPr/>
          <p:nvPr/>
        </p:nvSpPr>
        <p:spPr>
          <a:xfrm>
            <a:off x="1996725" y="2974817"/>
            <a:ext cx="1947951" cy="8021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MARDI 04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4FD9D03-79B6-498C-87BD-DCFCD2D54625}"/>
              </a:ext>
            </a:extLst>
          </p:cNvPr>
          <p:cNvSpPr/>
          <p:nvPr/>
        </p:nvSpPr>
        <p:spPr>
          <a:xfrm>
            <a:off x="3977158" y="2971813"/>
            <a:ext cx="1947951" cy="80217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MERCREDI 05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C12C4AE-8BE3-432A-8B80-0C7667675A01}"/>
              </a:ext>
            </a:extLst>
          </p:cNvPr>
          <p:cNvSpPr/>
          <p:nvPr/>
        </p:nvSpPr>
        <p:spPr>
          <a:xfrm>
            <a:off x="5958515" y="2971813"/>
            <a:ext cx="1947951" cy="8021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JEUDI 06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0FCD20B-6386-4A90-AC68-CEE9532B82A7}"/>
              </a:ext>
            </a:extLst>
          </p:cNvPr>
          <p:cNvSpPr/>
          <p:nvPr/>
        </p:nvSpPr>
        <p:spPr>
          <a:xfrm>
            <a:off x="79591" y="3797447"/>
            <a:ext cx="1880059" cy="201998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67D73CE6-3F89-4826-AF66-4CBC124B854B}"/>
              </a:ext>
            </a:extLst>
          </p:cNvPr>
          <p:cNvSpPr/>
          <p:nvPr/>
        </p:nvSpPr>
        <p:spPr>
          <a:xfrm>
            <a:off x="2049550" y="3797448"/>
            <a:ext cx="1880059" cy="201998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258719D-245F-41EE-B272-7A40AF0BBB77}"/>
              </a:ext>
            </a:extLst>
          </p:cNvPr>
          <p:cNvSpPr/>
          <p:nvPr/>
        </p:nvSpPr>
        <p:spPr>
          <a:xfrm>
            <a:off x="4002846" y="3835101"/>
            <a:ext cx="1874807" cy="201998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73E284C2-D56D-43E4-B049-27A14B89EEB7}"/>
              </a:ext>
            </a:extLst>
          </p:cNvPr>
          <p:cNvSpPr/>
          <p:nvPr/>
        </p:nvSpPr>
        <p:spPr>
          <a:xfrm>
            <a:off x="5964379" y="3810392"/>
            <a:ext cx="1880059" cy="201998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FB1062A-3BA9-44A7-9DD4-AA2AD87E8EFE}"/>
              </a:ext>
            </a:extLst>
          </p:cNvPr>
          <p:cNvSpPr/>
          <p:nvPr/>
        </p:nvSpPr>
        <p:spPr>
          <a:xfrm>
            <a:off x="7957529" y="3819184"/>
            <a:ext cx="1880059" cy="201998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2B6ADF9-7FB3-4CA5-B14E-C8BD4CAE185C}"/>
              </a:ext>
            </a:extLst>
          </p:cNvPr>
          <p:cNvSpPr/>
          <p:nvPr/>
        </p:nvSpPr>
        <p:spPr>
          <a:xfrm>
            <a:off x="2953191" y="1256374"/>
            <a:ext cx="4571734" cy="55661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Du 03 Novembre 2025 au 07 Novembre 2025</a:t>
            </a:r>
          </a:p>
        </p:txBody>
      </p:sp>
      <p:sp>
        <p:nvSpPr>
          <p:cNvPr id="11" name="AutoShape 2" descr="Résultat de recherche d'images pour &quot;dessins enfant cantine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6" descr="Résultat de recherche d'images pour &quot;Illustration été&quot;"/>
          <p:cNvSpPr>
            <a:spLocks noChangeAspect="1" noChangeArrowheads="1"/>
          </p:cNvSpPr>
          <p:nvPr/>
        </p:nvSpPr>
        <p:spPr bwMode="auto">
          <a:xfrm>
            <a:off x="215900" y="19669"/>
            <a:ext cx="304800" cy="2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99631" y="3897969"/>
            <a:ext cx="1107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Pâté en croûte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4293576" y="4584562"/>
            <a:ext cx="143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Raviolis épinards sauce tomate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47056" y="5206287"/>
            <a:ext cx="90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Petit suisse</a:t>
            </a:r>
          </a:p>
          <a:p>
            <a:pPr algn="ctr"/>
            <a:endParaRPr lang="fr-FR" sz="1200" b="1" dirty="0">
              <a:solidFill>
                <a:schemeClr val="bg1"/>
              </a:solidFill>
            </a:endParaRP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Biscuit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2336073" y="3874113"/>
            <a:ext cx="133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Salade d’automne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2351731" y="4634631"/>
            <a:ext cx="1221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Pâtes</a:t>
            </a:r>
            <a:r>
              <a:rPr lang="fr-FR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2160954" y="5321039"/>
            <a:ext cx="1590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  Mousse aux marrons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940802" y="5283351"/>
            <a:ext cx="503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 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103" y="150637"/>
            <a:ext cx="2374782" cy="27518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263" y="1862450"/>
            <a:ext cx="1249806" cy="107937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243" y="124539"/>
            <a:ext cx="1574662" cy="1121108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5"/>
          <a:srcRect t="6027" r="5921" b="4348"/>
          <a:stretch/>
        </p:blipFill>
        <p:spPr>
          <a:xfrm>
            <a:off x="6121476" y="2228344"/>
            <a:ext cx="560589" cy="71742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934218">
            <a:off x="6965864" y="2018783"/>
            <a:ext cx="542925" cy="533400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934218">
            <a:off x="3252973" y="2205071"/>
            <a:ext cx="542925" cy="533400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30369">
            <a:off x="9140990" y="2333674"/>
            <a:ext cx="542925" cy="533400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077293">
            <a:off x="7427498" y="323504"/>
            <a:ext cx="542925" cy="533400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58085">
            <a:off x="363334" y="1096267"/>
            <a:ext cx="1371101" cy="158881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/>
          <a:srcRect t="6027" r="5921" b="4348"/>
          <a:stretch/>
        </p:blipFill>
        <p:spPr>
          <a:xfrm>
            <a:off x="1549436" y="1228020"/>
            <a:ext cx="1269963" cy="1625248"/>
          </a:xfrm>
          <a:prstGeom prst="rect">
            <a:avLst/>
          </a:prstGeom>
        </p:spPr>
      </p:pic>
      <p:sp>
        <p:nvSpPr>
          <p:cNvPr id="77" name="ZoneTexte 76"/>
          <p:cNvSpPr txBox="1"/>
          <p:nvPr/>
        </p:nvSpPr>
        <p:spPr>
          <a:xfrm>
            <a:off x="4165556" y="3891114"/>
            <a:ext cx="1604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Salade verte croûtons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et grana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8301742" y="4229684"/>
            <a:ext cx="1278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Poisson au citron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4487144" y="5240676"/>
            <a:ext cx="912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Compote</a:t>
            </a:r>
          </a:p>
        </p:txBody>
      </p:sp>
      <p:sp>
        <p:nvSpPr>
          <p:cNvPr id="58" name="Rectangle : coins arrondis 18">
            <a:extLst>
              <a:ext uri="{FF2B5EF4-FFF2-40B4-BE49-F238E27FC236}">
                <a16:creationId xmlns:a16="http://schemas.microsoft.com/office/drawing/2014/main" id="{E4FD9D03-79B6-498C-87BD-DCFCD2D54625}"/>
              </a:ext>
            </a:extLst>
          </p:cNvPr>
          <p:cNvSpPr/>
          <p:nvPr/>
        </p:nvSpPr>
        <p:spPr>
          <a:xfrm>
            <a:off x="7945550" y="2957617"/>
            <a:ext cx="1947951" cy="80217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VENDREDI 07</a:t>
            </a:r>
          </a:p>
        </p:txBody>
      </p:sp>
      <p:sp>
        <p:nvSpPr>
          <p:cNvPr id="48" name="Zone de texte 2">
            <a:extLst>
              <a:ext uri="{FF2B5EF4-FFF2-40B4-BE49-F238E27FC236}">
                <a16:creationId xmlns:a16="http://schemas.microsoft.com/office/drawing/2014/main" id="{011E4DA0-4018-4B97-BE3E-51422A3033C8}"/>
              </a:ext>
            </a:extLst>
          </p:cNvPr>
          <p:cNvSpPr txBox="1"/>
          <p:nvPr/>
        </p:nvSpPr>
        <p:spPr>
          <a:xfrm>
            <a:off x="507194" y="6366827"/>
            <a:ext cx="9448800" cy="544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Hôtel de ville : 39 rue du Docteur </a:t>
            </a:r>
            <a:r>
              <a:rPr lang="fr-FR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Chopy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CS 60410 – 77797 Nemours Cedex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Tél. : 01.64.45.04.14 Email : 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cuisine.centrale@ville-nemours.fr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www.nemours.fr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0" name="Zone de texte 2">
            <a:extLst>
              <a:ext uri="{FF2B5EF4-FFF2-40B4-BE49-F238E27FC236}">
                <a16:creationId xmlns:a16="http://schemas.microsoft.com/office/drawing/2014/main" id="{A390BA13-C016-434B-89FF-33D364002725}"/>
              </a:ext>
            </a:extLst>
          </p:cNvPr>
          <p:cNvSpPr txBox="1"/>
          <p:nvPr/>
        </p:nvSpPr>
        <p:spPr>
          <a:xfrm>
            <a:off x="594846" y="5855090"/>
            <a:ext cx="9448800" cy="544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menus sont validés en commission des menus par un diététicien. Ils sont susceptibles d’être modifiés en fonction des aléas de livraison ou de tout autre imprévu.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menus sont téléchargeables sur le site internet </a:t>
            </a:r>
            <a:r>
              <a:rPr lang="fr-FR" sz="1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www.nemours.fr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   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D76D4768-8035-4A7B-A4FE-113D6B531C5E}"/>
              </a:ext>
            </a:extLst>
          </p:cNvPr>
          <p:cNvGrpSpPr/>
          <p:nvPr/>
        </p:nvGrpSpPr>
        <p:grpSpPr>
          <a:xfrm>
            <a:off x="4265112" y="6026803"/>
            <a:ext cx="1299450" cy="369332"/>
            <a:chOff x="4248334" y="6043581"/>
            <a:chExt cx="1299450" cy="369332"/>
          </a:xfrm>
        </p:grpSpPr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DE47F46D-6BF3-4C23-AD14-241E6EF9EF68}"/>
                </a:ext>
              </a:extLst>
            </p:cNvPr>
            <p:cNvSpPr txBox="1"/>
            <p:nvPr/>
          </p:nvSpPr>
          <p:spPr>
            <a:xfrm>
              <a:off x="4372462" y="6101289"/>
              <a:ext cx="1175322" cy="25391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</a:t>
              </a:r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Dessert du jour </a:t>
              </a:r>
              <a:endParaRPr lang="fr-FR" sz="10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A22E6FC-D463-4D2E-899F-214C73EB38AD}"/>
                </a:ext>
              </a:extLst>
            </p:cNvPr>
            <p:cNvSpPr/>
            <p:nvPr/>
          </p:nvSpPr>
          <p:spPr>
            <a:xfrm>
              <a:off x="4248334" y="6043581"/>
              <a:ext cx="327887" cy="36933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fr-FR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</a:t>
              </a:r>
              <a:endParaRPr lang="fr-FR" dirty="0"/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315FC081-85AB-4353-A939-048FC7EEDFB8}"/>
              </a:ext>
            </a:extLst>
          </p:cNvPr>
          <p:cNvGrpSpPr/>
          <p:nvPr/>
        </p:nvGrpSpPr>
        <p:grpSpPr>
          <a:xfrm>
            <a:off x="5809831" y="6092900"/>
            <a:ext cx="2000925" cy="255747"/>
            <a:chOff x="5558161" y="6101289"/>
            <a:chExt cx="2000925" cy="255747"/>
          </a:xfrm>
        </p:grpSpPr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77A8E4A3-E124-4756-B822-95AEFBF726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7" t="4932" r="24654" b="6848"/>
            <a:stretch/>
          </p:blipFill>
          <p:spPr>
            <a:xfrm>
              <a:off x="5558161" y="6124636"/>
              <a:ext cx="252608" cy="232400"/>
            </a:xfrm>
            <a:prstGeom prst="rect">
              <a:avLst/>
            </a:prstGeom>
          </p:spPr>
        </p:pic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97888CD2-9E44-480E-9E49-82CD430F76D5}"/>
                </a:ext>
              </a:extLst>
            </p:cNvPr>
            <p:cNvSpPr txBox="1"/>
            <p:nvPr/>
          </p:nvSpPr>
          <p:spPr>
            <a:xfrm>
              <a:off x="5777829" y="6101289"/>
              <a:ext cx="1781257" cy="24622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Produits locaux – Circuit court</a:t>
              </a:r>
              <a:endParaRPr lang="fr-FR" sz="1000" dirty="0"/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D4C7646F-37F0-4AAE-9C73-916208789455}"/>
              </a:ext>
            </a:extLst>
          </p:cNvPr>
          <p:cNvGrpSpPr/>
          <p:nvPr/>
        </p:nvGrpSpPr>
        <p:grpSpPr>
          <a:xfrm>
            <a:off x="8209093" y="6091001"/>
            <a:ext cx="1095496" cy="284263"/>
            <a:chOff x="7579918" y="6107779"/>
            <a:chExt cx="1095496" cy="284263"/>
          </a:xfrm>
        </p:grpSpPr>
        <p:pic>
          <p:nvPicPr>
            <p:cNvPr id="62" name="Picture 2" descr="PRODUITS BIO - Centrale d'achat - Région Auvergne-Rhône-Alpes">
              <a:extLst>
                <a:ext uri="{FF2B5EF4-FFF2-40B4-BE49-F238E27FC236}">
                  <a16:creationId xmlns:a16="http://schemas.microsoft.com/office/drawing/2014/main" id="{99BF26C1-A02C-4CDA-82AC-AB20020EDB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1" t="12103" r="16270" b="18303"/>
            <a:stretch/>
          </p:blipFill>
          <p:spPr bwMode="auto">
            <a:xfrm>
              <a:off x="7579918" y="6107779"/>
              <a:ext cx="302181" cy="284263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45459118-4098-42AE-80D3-DB3DCE935F79}"/>
                </a:ext>
              </a:extLst>
            </p:cNvPr>
            <p:cNvSpPr txBox="1"/>
            <p:nvPr/>
          </p:nvSpPr>
          <p:spPr>
            <a:xfrm>
              <a:off x="7721307" y="6117764"/>
              <a:ext cx="954107" cy="25391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</a:t>
              </a:r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Produits bio</a:t>
              </a:r>
              <a:endParaRPr lang="fr-FR" sz="1000" dirty="0"/>
            </a:p>
          </p:txBody>
        </p:sp>
      </p:grpSp>
      <p:pic>
        <p:nvPicPr>
          <p:cNvPr id="64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C4B32894-822D-48C2-B7F2-8438F0B01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299943" y="5178907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ZoneTexte 64">
            <a:extLst>
              <a:ext uri="{FF2B5EF4-FFF2-40B4-BE49-F238E27FC236}">
                <a16:creationId xmlns:a16="http://schemas.microsoft.com/office/drawing/2014/main" id="{A7D01DAE-CD17-4684-AA29-F94B74B68537}"/>
              </a:ext>
            </a:extLst>
          </p:cNvPr>
          <p:cNvSpPr txBox="1"/>
          <p:nvPr/>
        </p:nvSpPr>
        <p:spPr>
          <a:xfrm>
            <a:off x="2196220" y="4165177"/>
            <a:ext cx="157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Sauté de porc aux pommes 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9AEE4C66-5BC4-459F-AA13-14BA846DDAA3}"/>
              </a:ext>
            </a:extLst>
          </p:cNvPr>
          <p:cNvSpPr txBox="1"/>
          <p:nvPr/>
        </p:nvSpPr>
        <p:spPr>
          <a:xfrm>
            <a:off x="2338503" y="4963558"/>
            <a:ext cx="1235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Fromage</a:t>
            </a:r>
            <a:r>
              <a:rPr lang="fr-FR" sz="14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7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BA1A18E6-FCFA-4080-B3F5-3B4D1FF4B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2309847" y="4941144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8FEDE307-E5A6-42C9-88F1-72B97F0AA4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4383824" y="4092225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ZoneTexte 81">
            <a:extLst>
              <a:ext uri="{FF2B5EF4-FFF2-40B4-BE49-F238E27FC236}">
                <a16:creationId xmlns:a16="http://schemas.microsoft.com/office/drawing/2014/main" id="{004E380F-81CB-4377-A120-C3D982EB5822}"/>
              </a:ext>
            </a:extLst>
          </p:cNvPr>
          <p:cNvSpPr txBox="1"/>
          <p:nvPr/>
        </p:nvSpPr>
        <p:spPr>
          <a:xfrm>
            <a:off x="6177919" y="3967165"/>
            <a:ext cx="1601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Potage de potimarron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B04F6AB8-43F9-4154-B0E9-FAAA1B333367}"/>
              </a:ext>
            </a:extLst>
          </p:cNvPr>
          <p:cNvSpPr txBox="1"/>
          <p:nvPr/>
        </p:nvSpPr>
        <p:spPr>
          <a:xfrm>
            <a:off x="6342077" y="4634632"/>
            <a:ext cx="124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Riz 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C61655CC-1E10-43FB-8C43-A897A66E6FDB}"/>
              </a:ext>
            </a:extLst>
          </p:cNvPr>
          <p:cNvSpPr txBox="1"/>
          <p:nvPr/>
        </p:nvSpPr>
        <p:spPr>
          <a:xfrm>
            <a:off x="6465667" y="5357641"/>
            <a:ext cx="1283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Flan au chocolat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3B34593C-3C0C-4387-A77E-63B34E1FDB81}"/>
              </a:ext>
            </a:extLst>
          </p:cNvPr>
          <p:cNvSpPr txBox="1"/>
          <p:nvPr/>
        </p:nvSpPr>
        <p:spPr>
          <a:xfrm>
            <a:off x="5801549" y="4255214"/>
            <a:ext cx="2198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Rôti de dinde au paprika 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14536B91-1D35-4EE2-B882-9066CD0AB7D5}"/>
              </a:ext>
            </a:extLst>
          </p:cNvPr>
          <p:cNvSpPr txBox="1"/>
          <p:nvPr/>
        </p:nvSpPr>
        <p:spPr>
          <a:xfrm>
            <a:off x="6465667" y="4965754"/>
            <a:ext cx="1303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Fromage blanc </a:t>
            </a:r>
          </a:p>
        </p:txBody>
      </p:sp>
      <p:pic>
        <p:nvPicPr>
          <p:cNvPr id="87" name="Image 86">
            <a:extLst>
              <a:ext uri="{FF2B5EF4-FFF2-40B4-BE49-F238E27FC236}">
                <a16:creationId xmlns:a16="http://schemas.microsoft.com/office/drawing/2014/main" id="{9AEA48C5-AD32-4B15-B962-13142F749BA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5973213" y="3977019"/>
            <a:ext cx="210183" cy="197949"/>
          </a:xfrm>
          <a:prstGeom prst="rect">
            <a:avLst/>
          </a:prstGeom>
        </p:spPr>
      </p:pic>
      <p:pic>
        <p:nvPicPr>
          <p:cNvPr id="89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E9E6DB2F-A243-4BC3-B19B-234DDF25B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6501466" y="4577053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C7D95A5D-1844-44D3-A51D-5332CEDD1AE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6370763" y="4959289"/>
            <a:ext cx="242944" cy="228803"/>
          </a:xfrm>
          <a:prstGeom prst="rect">
            <a:avLst/>
          </a:prstGeom>
        </p:spPr>
      </p:pic>
      <p:sp>
        <p:nvSpPr>
          <p:cNvPr id="92" name="ZoneTexte 91">
            <a:extLst>
              <a:ext uri="{FF2B5EF4-FFF2-40B4-BE49-F238E27FC236}">
                <a16:creationId xmlns:a16="http://schemas.microsoft.com/office/drawing/2014/main" id="{D4F8E1D5-AE1B-4F97-B2AB-4E88CB067D93}"/>
              </a:ext>
            </a:extLst>
          </p:cNvPr>
          <p:cNvSpPr txBox="1"/>
          <p:nvPr/>
        </p:nvSpPr>
        <p:spPr>
          <a:xfrm>
            <a:off x="8315141" y="3928161"/>
            <a:ext cx="1177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Carottes râpées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B0C1BEBB-7BA4-48E3-B8B4-459DF519B7CB}"/>
              </a:ext>
            </a:extLst>
          </p:cNvPr>
          <p:cNvSpPr txBox="1"/>
          <p:nvPr/>
        </p:nvSpPr>
        <p:spPr>
          <a:xfrm>
            <a:off x="8209093" y="4531207"/>
            <a:ext cx="16554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Poêlée pdt, carottes, céleri et épinards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6D036008-0CD5-46EC-9411-C2F812483C5D}"/>
              </a:ext>
            </a:extLst>
          </p:cNvPr>
          <p:cNvSpPr txBox="1"/>
          <p:nvPr/>
        </p:nvSpPr>
        <p:spPr>
          <a:xfrm>
            <a:off x="8616875" y="5352945"/>
            <a:ext cx="790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Fruit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307EC441-9FD9-445A-AD7C-57057F8EA571}"/>
              </a:ext>
            </a:extLst>
          </p:cNvPr>
          <p:cNvSpPr txBox="1"/>
          <p:nvPr/>
        </p:nvSpPr>
        <p:spPr>
          <a:xfrm>
            <a:off x="8288181" y="5026115"/>
            <a:ext cx="1430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Fromage</a:t>
            </a:r>
          </a:p>
        </p:txBody>
      </p:sp>
      <p:pic>
        <p:nvPicPr>
          <p:cNvPr id="97" name="Image 96">
            <a:extLst>
              <a:ext uri="{FF2B5EF4-FFF2-40B4-BE49-F238E27FC236}">
                <a16:creationId xmlns:a16="http://schemas.microsoft.com/office/drawing/2014/main" id="{76395FD3-D9F0-4B7D-AB6A-FCA1775EE28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8102863" y="3894694"/>
            <a:ext cx="279471" cy="263204"/>
          </a:xfrm>
          <a:prstGeom prst="rect">
            <a:avLst/>
          </a:prstGeom>
        </p:spPr>
      </p:pic>
      <p:pic>
        <p:nvPicPr>
          <p:cNvPr id="99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C28C6B87-966C-4800-8E95-A4EA79E45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8042787" y="4593758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AB52D3C8-DD16-4560-962F-38FDBCC9E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8391402" y="4989541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ZoneTexte 100">
            <a:extLst>
              <a:ext uri="{FF2B5EF4-FFF2-40B4-BE49-F238E27FC236}">
                <a16:creationId xmlns:a16="http://schemas.microsoft.com/office/drawing/2014/main" id="{D7153BAE-C10B-477B-868C-2A24443C4FFD}"/>
              </a:ext>
            </a:extLst>
          </p:cNvPr>
          <p:cNvSpPr txBox="1"/>
          <p:nvPr/>
        </p:nvSpPr>
        <p:spPr>
          <a:xfrm>
            <a:off x="95829" y="4256435"/>
            <a:ext cx="173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Boulettes de bœuf </a:t>
            </a:r>
            <a:r>
              <a:rPr lang="fr-FR" sz="1200" b="1" dirty="0" err="1">
                <a:solidFill>
                  <a:schemeClr val="bg1"/>
                </a:solidFill>
              </a:rPr>
              <a:t>Stroganoff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AF41D1BB-05D5-48F8-BCD6-166375E86C73}"/>
              </a:ext>
            </a:extLst>
          </p:cNvPr>
          <p:cNvSpPr txBox="1"/>
          <p:nvPr/>
        </p:nvSpPr>
        <p:spPr>
          <a:xfrm>
            <a:off x="531849" y="4839082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Chou-fleur</a:t>
            </a:r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7DA788AC-7179-47AC-B35F-D34ADB95FCB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2108787" y="4244164"/>
            <a:ext cx="242944" cy="228803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976D42B2-5E81-4A63-AFAB-3D26A829A67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4218085" y="4651184"/>
            <a:ext cx="242944" cy="22880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D7B4E32-9C1B-4CA5-A1B0-50580ADE73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9945" y="5267233"/>
            <a:ext cx="506012" cy="499915"/>
          </a:xfrm>
          <a:prstGeom prst="rect">
            <a:avLst/>
          </a:prstGeom>
        </p:spPr>
      </p:pic>
      <p:pic>
        <p:nvPicPr>
          <p:cNvPr id="88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31B18882-A777-41C1-A96B-3074DEDD9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2437026" y="4622897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5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 9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02"/>
          <a:stretch/>
        </p:blipFill>
        <p:spPr>
          <a:xfrm>
            <a:off x="1637166" y="825892"/>
            <a:ext cx="4218614" cy="3909457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EEA8034-9511-4216-8573-7132FD0DF583}"/>
              </a:ext>
            </a:extLst>
          </p:cNvPr>
          <p:cNvSpPr/>
          <p:nvPr/>
        </p:nvSpPr>
        <p:spPr>
          <a:xfrm>
            <a:off x="1680136" y="94298"/>
            <a:ext cx="3807231" cy="1064028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>
                <a:solidFill>
                  <a:srgbClr val="800000"/>
                </a:solidFill>
              </a:rPr>
              <a:t>AU MENU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0FCD20B-6386-4A90-AC68-CEE9532B82A7}"/>
              </a:ext>
            </a:extLst>
          </p:cNvPr>
          <p:cNvSpPr/>
          <p:nvPr/>
        </p:nvSpPr>
        <p:spPr>
          <a:xfrm>
            <a:off x="65644" y="3850483"/>
            <a:ext cx="1880059" cy="2019989"/>
          </a:xfrm>
          <a:prstGeom prst="roundRect">
            <a:avLst/>
          </a:prstGeom>
          <a:solidFill>
            <a:srgbClr val="9933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67D73CE6-3F89-4826-AF66-4CBC124B854B}"/>
              </a:ext>
            </a:extLst>
          </p:cNvPr>
          <p:cNvSpPr/>
          <p:nvPr/>
        </p:nvSpPr>
        <p:spPr>
          <a:xfrm>
            <a:off x="2024444" y="3860738"/>
            <a:ext cx="1880059" cy="2019989"/>
          </a:xfrm>
          <a:prstGeom prst="roundRect">
            <a:avLst/>
          </a:prstGeom>
          <a:solidFill>
            <a:srgbClr val="9933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FERIE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258719D-245F-41EE-B272-7A40AF0BBB77}"/>
              </a:ext>
            </a:extLst>
          </p:cNvPr>
          <p:cNvSpPr/>
          <p:nvPr/>
        </p:nvSpPr>
        <p:spPr>
          <a:xfrm>
            <a:off x="3997664" y="3860738"/>
            <a:ext cx="1880059" cy="2019989"/>
          </a:xfrm>
          <a:prstGeom prst="roundRect">
            <a:avLst/>
          </a:prstGeom>
          <a:solidFill>
            <a:srgbClr val="9933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Carottes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73E284C2-D56D-43E4-B049-27A14B89EEB7}"/>
              </a:ext>
            </a:extLst>
          </p:cNvPr>
          <p:cNvSpPr/>
          <p:nvPr/>
        </p:nvSpPr>
        <p:spPr>
          <a:xfrm>
            <a:off x="5964379" y="3865484"/>
            <a:ext cx="1880059" cy="20199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   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Lentilles/Carottes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FB1062A-3BA9-44A7-9DD4-AA2AD87E8EFE}"/>
              </a:ext>
            </a:extLst>
          </p:cNvPr>
          <p:cNvSpPr/>
          <p:nvPr/>
        </p:nvSpPr>
        <p:spPr>
          <a:xfrm>
            <a:off x="7957529" y="3865484"/>
            <a:ext cx="1880059" cy="2019989"/>
          </a:xfrm>
          <a:prstGeom prst="roundRect">
            <a:avLst/>
          </a:prstGeom>
          <a:solidFill>
            <a:srgbClr val="9933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6" name="AutoShape 2" descr="Image associé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47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6BB6F81-4B7C-4DDB-BFBB-CC9FD241A724}"/>
              </a:ext>
            </a:extLst>
          </p:cNvPr>
          <p:cNvSpPr/>
          <p:nvPr/>
        </p:nvSpPr>
        <p:spPr>
          <a:xfrm>
            <a:off x="1996725" y="3023005"/>
            <a:ext cx="1947951" cy="802178"/>
          </a:xfrm>
          <a:prstGeom prst="roundRect">
            <a:avLst/>
          </a:prstGeom>
          <a:solidFill>
            <a:schemeClr val="accent4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rgbClr val="800000"/>
              </a:solidFill>
            </a:endParaRPr>
          </a:p>
          <a:p>
            <a:pPr algn="ctr"/>
            <a:r>
              <a:rPr lang="fr-FR" sz="2000" b="1" dirty="0">
                <a:solidFill>
                  <a:srgbClr val="800000"/>
                </a:solidFill>
              </a:rPr>
              <a:t>MARDI 11</a:t>
            </a:r>
          </a:p>
          <a:p>
            <a:pPr algn="ctr"/>
            <a:endParaRPr lang="fr-FR" sz="2000" b="1" dirty="0">
              <a:solidFill>
                <a:srgbClr val="800000"/>
              </a:solidFill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9E16F40-4DCC-47DC-93BF-ECA26E9ED136}"/>
              </a:ext>
            </a:extLst>
          </p:cNvPr>
          <p:cNvSpPr/>
          <p:nvPr/>
        </p:nvSpPr>
        <p:spPr>
          <a:xfrm>
            <a:off x="7931405" y="3023005"/>
            <a:ext cx="1947951" cy="802178"/>
          </a:xfrm>
          <a:prstGeom prst="roundRect">
            <a:avLst/>
          </a:prstGeom>
          <a:solidFill>
            <a:schemeClr val="accent4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800000"/>
                </a:solidFill>
              </a:rPr>
              <a:t>VENDREDI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800000"/>
                </a:solidFill>
              </a:rPr>
              <a:t>14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B3397E0-B938-43AB-B08F-3DF149F73307}"/>
              </a:ext>
            </a:extLst>
          </p:cNvPr>
          <p:cNvSpPr/>
          <p:nvPr/>
        </p:nvSpPr>
        <p:spPr>
          <a:xfrm>
            <a:off x="15368" y="3015321"/>
            <a:ext cx="1947951" cy="802178"/>
          </a:xfrm>
          <a:prstGeom prst="roundRect">
            <a:avLst/>
          </a:prstGeom>
          <a:solidFill>
            <a:schemeClr val="accent4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800000"/>
                </a:solidFill>
              </a:rPr>
              <a:t>LUNDI 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968579" y="5403674"/>
            <a:ext cx="641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C12C4AE-8BE3-432A-8B80-0C7667675A01}"/>
              </a:ext>
            </a:extLst>
          </p:cNvPr>
          <p:cNvSpPr/>
          <p:nvPr/>
        </p:nvSpPr>
        <p:spPr>
          <a:xfrm>
            <a:off x="5943650" y="3030367"/>
            <a:ext cx="1947951" cy="802178"/>
          </a:xfrm>
          <a:prstGeom prst="roundRect">
            <a:avLst/>
          </a:prstGeom>
          <a:solidFill>
            <a:schemeClr val="accent4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rgbClr val="800000"/>
                </a:solidFill>
              </a:rPr>
              <a:t> JEUDI 13</a:t>
            </a:r>
          </a:p>
        </p:txBody>
      </p:sp>
      <p:sp>
        <p:nvSpPr>
          <p:cNvPr id="7" name="Rectangle 6"/>
          <p:cNvSpPr/>
          <p:nvPr/>
        </p:nvSpPr>
        <p:spPr>
          <a:xfrm>
            <a:off x="7526867" y="2355768"/>
            <a:ext cx="498849" cy="446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2B6ADF9-7FB3-4CA5-B14E-C8BD4CAE185C}"/>
              </a:ext>
            </a:extLst>
          </p:cNvPr>
          <p:cNvSpPr/>
          <p:nvPr/>
        </p:nvSpPr>
        <p:spPr>
          <a:xfrm>
            <a:off x="2367476" y="1321317"/>
            <a:ext cx="4838054" cy="580027"/>
          </a:xfrm>
          <a:prstGeom prst="round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Du 10 Novembre 2025 au 14 Novembre 2025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4FD9D03-79B6-498C-87BD-DCFCD2D54625}"/>
              </a:ext>
            </a:extLst>
          </p:cNvPr>
          <p:cNvSpPr/>
          <p:nvPr/>
        </p:nvSpPr>
        <p:spPr>
          <a:xfrm>
            <a:off x="3976177" y="3025919"/>
            <a:ext cx="1947951" cy="802178"/>
          </a:xfrm>
          <a:prstGeom prst="roundRect">
            <a:avLst/>
          </a:prstGeom>
          <a:solidFill>
            <a:schemeClr val="accent4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800000"/>
                </a:solidFill>
              </a:rPr>
              <a:t>MERCREDI 12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203759" y="3964843"/>
            <a:ext cx="162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Betteraves mimosa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158786" y="4299211"/>
            <a:ext cx="1693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Paupiettes de veau</a:t>
            </a:r>
          </a:p>
          <a:p>
            <a:pPr algn="ctr"/>
            <a:endParaRPr lang="fr-FR" sz="10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Boulgour aux légumes</a:t>
            </a:r>
          </a:p>
          <a:p>
            <a:pPr algn="ctr"/>
            <a:endParaRPr lang="fr-FR" sz="10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Fromage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286331" y="5504527"/>
            <a:ext cx="1393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Fruit de saison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4025327" y="3985069"/>
            <a:ext cx="2208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Salade verte et lardons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4201630" y="4369916"/>
            <a:ext cx="164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Escalope de volaille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4315446" y="5390841"/>
            <a:ext cx="1415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     Compote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7948888" y="4037907"/>
            <a:ext cx="1864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Salade de chou blanc/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dés d’emmental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8134745" y="4601428"/>
            <a:ext cx="1469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Gratin de pâtes/ Potion/ Champignons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8352747" y="5388482"/>
            <a:ext cx="1312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Fromage blanc </a:t>
            </a:r>
          </a:p>
          <a:p>
            <a:r>
              <a:rPr lang="fr-FR" sz="1400" b="1" dirty="0">
                <a:solidFill>
                  <a:schemeClr val="bg1"/>
                </a:solidFill>
              </a:rPr>
              <a:t>      </a:t>
            </a:r>
          </a:p>
        </p:txBody>
      </p:sp>
      <p:pic>
        <p:nvPicPr>
          <p:cNvPr id="93" name="Image 9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4025327" y="4369916"/>
            <a:ext cx="260175" cy="245032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31" t="11352" r="13767" b="15648"/>
          <a:stretch/>
        </p:blipFill>
        <p:spPr>
          <a:xfrm>
            <a:off x="287416" y="1175514"/>
            <a:ext cx="1466087" cy="1832609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-1" b="840"/>
          <a:stretch/>
        </p:blipFill>
        <p:spPr>
          <a:xfrm>
            <a:off x="7026345" y="64637"/>
            <a:ext cx="2747725" cy="2975985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0776" y="281952"/>
            <a:ext cx="774679" cy="1038019"/>
          </a:xfrm>
          <a:prstGeom prst="rect">
            <a:avLst/>
          </a:prstGeom>
        </p:spPr>
      </p:pic>
      <p:sp>
        <p:nvSpPr>
          <p:cNvPr id="100" name="ZoneTexte 99"/>
          <p:cNvSpPr txBox="1"/>
          <p:nvPr/>
        </p:nvSpPr>
        <p:spPr>
          <a:xfrm>
            <a:off x="4518751" y="5035086"/>
            <a:ext cx="83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Fromage</a:t>
            </a:r>
          </a:p>
        </p:txBody>
      </p:sp>
      <p:pic>
        <p:nvPicPr>
          <p:cNvPr id="101" name="Image 10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6029499" y="4004129"/>
            <a:ext cx="290263" cy="273368"/>
          </a:xfrm>
          <a:prstGeom prst="rect">
            <a:avLst/>
          </a:prstGeom>
        </p:spPr>
      </p:pic>
      <p:sp>
        <p:nvSpPr>
          <p:cNvPr id="55" name="Zone de texte 2">
            <a:extLst>
              <a:ext uri="{FF2B5EF4-FFF2-40B4-BE49-F238E27FC236}">
                <a16:creationId xmlns:a16="http://schemas.microsoft.com/office/drawing/2014/main" id="{103C92BD-5336-4227-A22A-0EBB11436B5A}"/>
              </a:ext>
            </a:extLst>
          </p:cNvPr>
          <p:cNvSpPr txBox="1"/>
          <p:nvPr/>
        </p:nvSpPr>
        <p:spPr>
          <a:xfrm>
            <a:off x="641355" y="5912064"/>
            <a:ext cx="9448800" cy="4554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menus sont validés en commission des menus par un diététicien. Ils sont susceptibles d’être modifiés en fonction des aléas de livraison ou de tout autre imprévu.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menus sont téléchargeables sur le site internet </a:t>
            </a:r>
            <a:r>
              <a:rPr lang="fr-FR" sz="1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www.nemours.fr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   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F17BF957-EDD6-40DE-889A-05A172099729}"/>
              </a:ext>
            </a:extLst>
          </p:cNvPr>
          <p:cNvGrpSpPr/>
          <p:nvPr/>
        </p:nvGrpSpPr>
        <p:grpSpPr>
          <a:xfrm>
            <a:off x="4265112" y="6026803"/>
            <a:ext cx="1299450" cy="369332"/>
            <a:chOff x="4248334" y="6043581"/>
            <a:chExt cx="1299450" cy="369332"/>
          </a:xfrm>
        </p:grpSpPr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D9B839F5-9A51-4277-B6DA-47D93488C68F}"/>
                </a:ext>
              </a:extLst>
            </p:cNvPr>
            <p:cNvSpPr txBox="1"/>
            <p:nvPr/>
          </p:nvSpPr>
          <p:spPr>
            <a:xfrm>
              <a:off x="4372462" y="6101289"/>
              <a:ext cx="1175322" cy="25391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</a:t>
              </a:r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Dessert du jour </a:t>
              </a:r>
              <a:endParaRPr lang="fr-FR" sz="10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DA0049C-27E4-48A2-9AB4-B828D5AE3F48}"/>
                </a:ext>
              </a:extLst>
            </p:cNvPr>
            <p:cNvSpPr/>
            <p:nvPr/>
          </p:nvSpPr>
          <p:spPr>
            <a:xfrm>
              <a:off x="4248334" y="6043581"/>
              <a:ext cx="327887" cy="36933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fr-FR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</a:t>
              </a:r>
              <a:endParaRPr lang="fr-FR" dirty="0"/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5A876845-F64F-4B32-A0B1-654BFDB42189}"/>
              </a:ext>
            </a:extLst>
          </p:cNvPr>
          <p:cNvGrpSpPr/>
          <p:nvPr/>
        </p:nvGrpSpPr>
        <p:grpSpPr>
          <a:xfrm>
            <a:off x="5809831" y="6092900"/>
            <a:ext cx="2000925" cy="255747"/>
            <a:chOff x="5558161" y="6101289"/>
            <a:chExt cx="2000925" cy="255747"/>
          </a:xfrm>
        </p:grpSpPr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07102444-EC6E-476A-BC78-23C46125C2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7" t="4932" r="24654" b="6848"/>
            <a:stretch/>
          </p:blipFill>
          <p:spPr>
            <a:xfrm>
              <a:off x="5558161" y="6124636"/>
              <a:ext cx="252608" cy="232400"/>
            </a:xfrm>
            <a:prstGeom prst="rect">
              <a:avLst/>
            </a:prstGeom>
          </p:spPr>
        </p:pic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8A89F310-23DD-4619-B45F-C8C43F84A594}"/>
                </a:ext>
              </a:extLst>
            </p:cNvPr>
            <p:cNvSpPr txBox="1"/>
            <p:nvPr/>
          </p:nvSpPr>
          <p:spPr>
            <a:xfrm>
              <a:off x="5777829" y="6101289"/>
              <a:ext cx="1781257" cy="24622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Produits locaux – Circuit court</a:t>
              </a:r>
              <a:endParaRPr lang="fr-FR" sz="1000" dirty="0"/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2F8450C8-BB52-4EC0-AA93-94303157988E}"/>
              </a:ext>
            </a:extLst>
          </p:cNvPr>
          <p:cNvGrpSpPr/>
          <p:nvPr/>
        </p:nvGrpSpPr>
        <p:grpSpPr>
          <a:xfrm>
            <a:off x="8209093" y="6091001"/>
            <a:ext cx="1095496" cy="284263"/>
            <a:chOff x="7579918" y="6107779"/>
            <a:chExt cx="1095496" cy="284263"/>
          </a:xfrm>
        </p:grpSpPr>
        <p:pic>
          <p:nvPicPr>
            <p:cNvPr id="73" name="Picture 2" descr="PRODUITS BIO - Centrale d'achat - Région Auvergne-Rhône-Alpes">
              <a:extLst>
                <a:ext uri="{FF2B5EF4-FFF2-40B4-BE49-F238E27FC236}">
                  <a16:creationId xmlns:a16="http://schemas.microsoft.com/office/drawing/2014/main" id="{C21D57B3-9143-4767-9D4C-14C01CF0FA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1" t="12103" r="16270" b="18303"/>
            <a:stretch/>
          </p:blipFill>
          <p:spPr bwMode="auto">
            <a:xfrm>
              <a:off x="7579918" y="6107779"/>
              <a:ext cx="302181" cy="284263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67728E59-E7FE-4E03-8079-E7FC99ECABCE}"/>
                </a:ext>
              </a:extLst>
            </p:cNvPr>
            <p:cNvSpPr txBox="1"/>
            <p:nvPr/>
          </p:nvSpPr>
          <p:spPr>
            <a:xfrm>
              <a:off x="7721307" y="6117764"/>
              <a:ext cx="954107" cy="25391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</a:t>
              </a:r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Produits bio</a:t>
              </a:r>
              <a:endParaRPr lang="fr-FR" sz="1000" dirty="0"/>
            </a:p>
          </p:txBody>
        </p:sp>
      </p:grpSp>
      <p:pic>
        <p:nvPicPr>
          <p:cNvPr id="81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B6BC0D0B-078D-460D-AFEB-3FE9DD39B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4305345" y="5011176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EE5281C5-6537-4D25-B986-78B98DF9B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4306017" y="4700558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ZoneTexte 86">
            <a:extLst>
              <a:ext uri="{FF2B5EF4-FFF2-40B4-BE49-F238E27FC236}">
                <a16:creationId xmlns:a16="http://schemas.microsoft.com/office/drawing/2014/main" id="{12A507DC-AECC-474A-8D6A-F4F00072D73B}"/>
              </a:ext>
            </a:extLst>
          </p:cNvPr>
          <p:cNvSpPr txBox="1"/>
          <p:nvPr/>
        </p:nvSpPr>
        <p:spPr>
          <a:xfrm>
            <a:off x="6256830" y="3986801"/>
            <a:ext cx="1496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Soupe du terroir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B331B4F2-4BC5-4716-BC69-B5AB14413B2D}"/>
              </a:ext>
            </a:extLst>
          </p:cNvPr>
          <p:cNvSpPr txBox="1"/>
          <p:nvPr/>
        </p:nvSpPr>
        <p:spPr>
          <a:xfrm>
            <a:off x="6095725" y="4406319"/>
            <a:ext cx="1643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  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Paleron miel cumin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A58BB72F-7AFC-4B86-B49C-D7E8BFC542DB}"/>
              </a:ext>
            </a:extLst>
          </p:cNvPr>
          <p:cNvSpPr txBox="1"/>
          <p:nvPr/>
        </p:nvSpPr>
        <p:spPr>
          <a:xfrm>
            <a:off x="6337680" y="5408365"/>
            <a:ext cx="1415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       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Pommes bio</a:t>
            </a:r>
          </a:p>
        </p:txBody>
      </p:sp>
      <p:sp>
        <p:nvSpPr>
          <p:cNvPr id="70" name="Zone de texte 2">
            <a:extLst>
              <a:ext uri="{FF2B5EF4-FFF2-40B4-BE49-F238E27FC236}">
                <a16:creationId xmlns:a16="http://schemas.microsoft.com/office/drawing/2014/main" id="{424C136F-4DFD-4608-91D2-2902214DB54A}"/>
              </a:ext>
            </a:extLst>
          </p:cNvPr>
          <p:cNvSpPr txBox="1"/>
          <p:nvPr/>
        </p:nvSpPr>
        <p:spPr>
          <a:xfrm>
            <a:off x="577516" y="6366828"/>
            <a:ext cx="9378478" cy="4081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Hôtel de ville : 39 rue du Docteur </a:t>
            </a:r>
            <a:r>
              <a:rPr lang="fr-FR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Chopy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CS 60410 – 77797 Nemours Cedex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Tél. : 01.64.45.04.14 Email : 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cuisine.centrale@ville-nemours.fr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www.nemours.fr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79D85D10-6816-497F-B7A2-A025F6AC8F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6052181" y="4428899"/>
            <a:ext cx="290263" cy="273368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721823A8-B8C7-4C67-8F9F-FBCE6C21E1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5970884" y="4925839"/>
            <a:ext cx="290263" cy="2733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855B28-2B25-4032-A3D0-2986CC0A2D25}"/>
              </a:ext>
            </a:extLst>
          </p:cNvPr>
          <p:cNvSpPr/>
          <p:nvPr/>
        </p:nvSpPr>
        <p:spPr>
          <a:xfrm rot="20350129">
            <a:off x="6457622" y="3514907"/>
            <a:ext cx="1384452" cy="32698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Menu terroir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3C2ED9B-D645-4032-8221-832B8EFDA1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8122" y="5251623"/>
            <a:ext cx="253939" cy="23870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CF9E03A4-14F2-4334-9007-ECD37B8166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6379527" y="5364099"/>
            <a:ext cx="290263" cy="27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8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EEA8034-9511-4216-8573-7132FD0DF583}"/>
              </a:ext>
            </a:extLst>
          </p:cNvPr>
          <p:cNvSpPr/>
          <p:nvPr/>
        </p:nvSpPr>
        <p:spPr>
          <a:xfrm>
            <a:off x="3249650" y="73754"/>
            <a:ext cx="3742457" cy="547070"/>
          </a:xfrm>
          <a:prstGeom prst="roundRect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>
                <a:solidFill>
                  <a:schemeClr val="bg1"/>
                </a:solidFill>
              </a:rPr>
              <a:t>AU MENU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0FCD20B-6386-4A90-AC68-CEE9532B82A7}"/>
              </a:ext>
            </a:extLst>
          </p:cNvPr>
          <p:cNvSpPr/>
          <p:nvPr/>
        </p:nvSpPr>
        <p:spPr>
          <a:xfrm>
            <a:off x="65807" y="3902683"/>
            <a:ext cx="1880059" cy="2019989"/>
          </a:xfrm>
          <a:prstGeom prst="roundRect">
            <a:avLst/>
          </a:prstGeom>
          <a:solidFill>
            <a:srgbClr val="00B05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67D73CE6-3F89-4826-AF66-4CBC124B854B}"/>
              </a:ext>
            </a:extLst>
          </p:cNvPr>
          <p:cNvSpPr/>
          <p:nvPr/>
        </p:nvSpPr>
        <p:spPr>
          <a:xfrm>
            <a:off x="2024444" y="3902683"/>
            <a:ext cx="1880059" cy="2019989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258719D-245F-41EE-B272-7A40AF0BBB77}"/>
              </a:ext>
            </a:extLst>
          </p:cNvPr>
          <p:cNvSpPr/>
          <p:nvPr/>
        </p:nvSpPr>
        <p:spPr>
          <a:xfrm>
            <a:off x="3997664" y="3902683"/>
            <a:ext cx="1880059" cy="2019989"/>
          </a:xfrm>
          <a:prstGeom prst="roundRect">
            <a:avLst/>
          </a:prstGeom>
          <a:solidFill>
            <a:srgbClr val="00B05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Taboulé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Pot-au-feu de porc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Fromage 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Compote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73E284C2-D56D-43E4-B049-27A14B89EEB7}"/>
              </a:ext>
            </a:extLst>
          </p:cNvPr>
          <p:cNvSpPr/>
          <p:nvPr/>
        </p:nvSpPr>
        <p:spPr>
          <a:xfrm>
            <a:off x="5964379" y="3907429"/>
            <a:ext cx="1880059" cy="2019989"/>
          </a:xfrm>
          <a:prstGeom prst="roundRect">
            <a:avLst/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FB1062A-3BA9-44A7-9DD4-AA2AD87E8EFE}"/>
              </a:ext>
            </a:extLst>
          </p:cNvPr>
          <p:cNvSpPr/>
          <p:nvPr/>
        </p:nvSpPr>
        <p:spPr>
          <a:xfrm>
            <a:off x="7957529" y="3907429"/>
            <a:ext cx="1880059" cy="2019989"/>
          </a:xfrm>
          <a:prstGeom prst="roundRect">
            <a:avLst/>
          </a:prstGeom>
          <a:solidFill>
            <a:srgbClr val="00B05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  Salade Piémontaise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Poêlée de poissons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Carottes persillées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Fruit de saison</a:t>
            </a:r>
          </a:p>
        </p:txBody>
      </p:sp>
      <p:sp>
        <p:nvSpPr>
          <p:cNvPr id="16" name="AutoShape 2" descr="Image associé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47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6BB6F81-4B7C-4DDB-BFBB-CC9FD241A724}"/>
              </a:ext>
            </a:extLst>
          </p:cNvPr>
          <p:cNvSpPr/>
          <p:nvPr/>
        </p:nvSpPr>
        <p:spPr>
          <a:xfrm>
            <a:off x="1996725" y="3064950"/>
            <a:ext cx="1947951" cy="802178"/>
          </a:xfrm>
          <a:prstGeom prst="roundRect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MARDI 18</a:t>
            </a:r>
          </a:p>
          <a:p>
            <a:pPr algn="ctr"/>
            <a:r>
              <a:rPr lang="fr-FR" sz="1600" b="1" dirty="0"/>
              <a:t>Nouvelle-Aquitaine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9E16F40-4DCC-47DC-93BF-ECA26E9ED136}"/>
              </a:ext>
            </a:extLst>
          </p:cNvPr>
          <p:cNvSpPr/>
          <p:nvPr/>
        </p:nvSpPr>
        <p:spPr>
          <a:xfrm>
            <a:off x="7931405" y="3064950"/>
            <a:ext cx="1947951" cy="802178"/>
          </a:xfrm>
          <a:prstGeom prst="roundRect">
            <a:avLst/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B3397E0-B938-43AB-B08F-3DF149F73307}"/>
              </a:ext>
            </a:extLst>
          </p:cNvPr>
          <p:cNvSpPr/>
          <p:nvPr/>
        </p:nvSpPr>
        <p:spPr>
          <a:xfrm>
            <a:off x="15368" y="3057266"/>
            <a:ext cx="1947951" cy="802178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LUNDI 17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131820" y="5306187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C12C4AE-8BE3-432A-8B80-0C7667675A01}"/>
              </a:ext>
            </a:extLst>
          </p:cNvPr>
          <p:cNvSpPr/>
          <p:nvPr/>
        </p:nvSpPr>
        <p:spPr>
          <a:xfrm>
            <a:off x="5958515" y="3064950"/>
            <a:ext cx="1947951" cy="802178"/>
          </a:xfrm>
          <a:prstGeom prst="roundRect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JEUDI 20</a:t>
            </a:r>
          </a:p>
        </p:txBody>
      </p:sp>
      <p:sp>
        <p:nvSpPr>
          <p:cNvPr id="7" name="Rectangle 6"/>
          <p:cNvSpPr/>
          <p:nvPr/>
        </p:nvSpPr>
        <p:spPr>
          <a:xfrm>
            <a:off x="7526867" y="2355768"/>
            <a:ext cx="498849" cy="446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2B6ADF9-7FB3-4CA5-B14E-C8BD4CAE185C}"/>
              </a:ext>
            </a:extLst>
          </p:cNvPr>
          <p:cNvSpPr/>
          <p:nvPr/>
        </p:nvSpPr>
        <p:spPr>
          <a:xfrm>
            <a:off x="2407736" y="668966"/>
            <a:ext cx="4610608" cy="45600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Du 17 Novembre 2025 au 21 Novembre 2025</a:t>
            </a:r>
          </a:p>
        </p:txBody>
      </p:sp>
      <p:sp>
        <p:nvSpPr>
          <p:cNvPr id="34" name="Zone de texte 2">
            <a:extLst>
              <a:ext uri="{FF2B5EF4-FFF2-40B4-BE49-F238E27FC236}">
                <a16:creationId xmlns:a16="http://schemas.microsoft.com/office/drawing/2014/main" id="{EACBA545-1145-4E04-AF03-F5CF728946DD}"/>
              </a:ext>
            </a:extLst>
          </p:cNvPr>
          <p:cNvSpPr txBox="1"/>
          <p:nvPr/>
        </p:nvSpPr>
        <p:spPr>
          <a:xfrm>
            <a:off x="638552" y="5879839"/>
            <a:ext cx="9448800" cy="544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menus sont validés en commission des menus par un diététicien. Ils sont susceptibles d’être modifiés en fonction des aléas de livraison ou de tout autre imprévu.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menus sont téléchargeables sur le site internet </a:t>
            </a:r>
            <a:r>
              <a:rPr lang="fr-FR" sz="1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www.nemours.fr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   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Pot-au feu de porc 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Carottes, pommes de terre,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poireaux/viande de porc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7" t="4932" r="24654" b="6848"/>
          <a:stretch/>
        </p:blipFill>
        <p:spPr>
          <a:xfrm>
            <a:off x="5782492" y="6051511"/>
            <a:ext cx="297473" cy="27367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368407" y="5994585"/>
            <a:ext cx="327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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4683813" y="6064794"/>
            <a:ext cx="3158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Dessert du jour </a:t>
            </a:r>
            <a:r>
              <a:rPr lang="fr-FR" sz="1000" b="1" i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1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fr-FR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Produits locaux – Circuit court</a:t>
            </a:r>
            <a:endParaRPr lang="fr-FR" sz="1000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4FD9D03-79B6-498C-87BD-DCFCD2D54625}"/>
              </a:ext>
            </a:extLst>
          </p:cNvPr>
          <p:cNvSpPr/>
          <p:nvPr/>
        </p:nvSpPr>
        <p:spPr>
          <a:xfrm>
            <a:off x="3976177" y="3067864"/>
            <a:ext cx="1947951" cy="802178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MERCREDI 19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12331" y="3958829"/>
            <a:ext cx="220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Œuf dur mayonnaise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291252" y="4283768"/>
            <a:ext cx="1385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Pilons de poulet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557195" y="4679081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Semoule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78816" y="4996497"/>
            <a:ext cx="83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Fromage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2441379" y="4014758"/>
            <a:ext cx="109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Salade verte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2093727" y="4406308"/>
            <a:ext cx="18333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Parmentier de boudin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noir</a:t>
            </a:r>
          </a:p>
          <a:p>
            <a:pPr algn="ctr"/>
            <a:endParaRPr lang="fr-FR" sz="8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Fromage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2039027" y="5387150"/>
            <a:ext cx="184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Crème dessert caramel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164904" y="5530455"/>
            <a:ext cx="13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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5990814" y="4136390"/>
            <a:ext cx="28502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           Potage de </a:t>
            </a:r>
          </a:p>
          <a:p>
            <a:r>
              <a:rPr lang="fr-FR" sz="1400" b="1" dirty="0">
                <a:solidFill>
                  <a:schemeClr val="bg1"/>
                </a:solidFill>
              </a:rPr>
              <a:t> courgettes et </a:t>
            </a:r>
            <a:r>
              <a:rPr lang="fr-FR" sz="1400" b="1" dirty="0" err="1">
                <a:solidFill>
                  <a:schemeClr val="bg1"/>
                </a:solidFill>
              </a:rPr>
              <a:t>boursin</a:t>
            </a:r>
            <a:endParaRPr lang="fr-FR" sz="1400" b="1" dirty="0">
              <a:solidFill>
                <a:schemeClr val="bg1"/>
              </a:solidFill>
            </a:endParaRPr>
          </a:p>
          <a:p>
            <a:endParaRPr lang="fr-FR" sz="1400" b="1" dirty="0">
              <a:solidFill>
                <a:schemeClr val="bg1"/>
              </a:solidFill>
            </a:endParaRPr>
          </a:p>
          <a:p>
            <a:endParaRPr lang="fr-FR" sz="1400" b="1" dirty="0">
              <a:solidFill>
                <a:schemeClr val="bg1"/>
              </a:solidFill>
            </a:endParaRPr>
          </a:p>
          <a:p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6079965" y="4727077"/>
            <a:ext cx="1762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Crozets au fromage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6215045" y="5176476"/>
            <a:ext cx="1338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  Mille feuilles</a:t>
            </a:r>
          </a:p>
        </p:txBody>
      </p:sp>
      <p:pic>
        <p:nvPicPr>
          <p:cNvPr id="89" name="Image 8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7965881" y="5111369"/>
            <a:ext cx="243461" cy="229290"/>
          </a:xfrm>
          <a:prstGeom prst="rect">
            <a:avLst/>
          </a:prstGeom>
        </p:spPr>
      </p:pic>
      <p:sp>
        <p:nvSpPr>
          <p:cNvPr id="92" name="ZoneTexte 91"/>
          <p:cNvSpPr txBox="1"/>
          <p:nvPr/>
        </p:nvSpPr>
        <p:spPr>
          <a:xfrm>
            <a:off x="317574" y="5403659"/>
            <a:ext cx="1761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Fruit de saison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153705" y="3232445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VENDREDI 21</a:t>
            </a:r>
          </a:p>
        </p:txBody>
      </p:sp>
      <p:sp>
        <p:nvSpPr>
          <p:cNvPr id="46" name="Zone de texte 2">
            <a:extLst>
              <a:ext uri="{FF2B5EF4-FFF2-40B4-BE49-F238E27FC236}">
                <a16:creationId xmlns:a16="http://schemas.microsoft.com/office/drawing/2014/main" id="{5AE46AEF-5B34-42AD-875F-392AF46B9534}"/>
              </a:ext>
            </a:extLst>
          </p:cNvPr>
          <p:cNvSpPr txBox="1"/>
          <p:nvPr/>
        </p:nvSpPr>
        <p:spPr>
          <a:xfrm>
            <a:off x="828646" y="6310159"/>
            <a:ext cx="9317442" cy="51818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Hôtel de ville : 39 rue du Docteur </a:t>
            </a:r>
            <a:r>
              <a:rPr lang="fr-FR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Chopy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CS 60410 – 77797 Nemours Cedex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Tél. : 01.64.45.04.14 Email : 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cuisine.centrale@ville-nemours.fr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www.nemours.fr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A1704CCD-DACB-4A07-A0D5-ACD99ACC005C}"/>
              </a:ext>
            </a:extLst>
          </p:cNvPr>
          <p:cNvGrpSpPr/>
          <p:nvPr/>
        </p:nvGrpSpPr>
        <p:grpSpPr>
          <a:xfrm>
            <a:off x="7925193" y="6069593"/>
            <a:ext cx="1095496" cy="284263"/>
            <a:chOff x="7579918" y="6107779"/>
            <a:chExt cx="1095496" cy="284263"/>
          </a:xfrm>
        </p:grpSpPr>
        <p:pic>
          <p:nvPicPr>
            <p:cNvPr id="48" name="Picture 2" descr="PRODUITS BIO - Centrale d'achat - Région Auvergne-Rhône-Alpes">
              <a:extLst>
                <a:ext uri="{FF2B5EF4-FFF2-40B4-BE49-F238E27FC236}">
                  <a16:creationId xmlns:a16="http://schemas.microsoft.com/office/drawing/2014/main" id="{3F55E174-219A-44FF-A076-2F6AC0630B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1" t="12103" r="16270" b="18303"/>
            <a:stretch/>
          </p:blipFill>
          <p:spPr bwMode="auto">
            <a:xfrm>
              <a:off x="7579918" y="6107779"/>
              <a:ext cx="302181" cy="284263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C3634674-58FB-45A5-87D9-21C377C2B0AF}"/>
                </a:ext>
              </a:extLst>
            </p:cNvPr>
            <p:cNvSpPr txBox="1"/>
            <p:nvPr/>
          </p:nvSpPr>
          <p:spPr>
            <a:xfrm>
              <a:off x="7721307" y="6117764"/>
              <a:ext cx="954107" cy="25391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</a:t>
              </a:r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Produits bio</a:t>
              </a:r>
              <a:endParaRPr lang="fr-FR" sz="1000" dirty="0"/>
            </a:p>
          </p:txBody>
        </p:sp>
      </p:grpSp>
      <p:pic>
        <p:nvPicPr>
          <p:cNvPr id="50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EDE07C69-1500-4930-B9BB-ABA504D5C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6055816" y="5147021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97EF641-5B0D-446E-8A13-E4A84883B9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331" y="4985712"/>
            <a:ext cx="304826" cy="28044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817A9459-6148-4177-A2D3-034A89F1E8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36" y="5417327"/>
            <a:ext cx="304826" cy="28044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0C2B9DAC-12AD-446E-BB40-188EBF1C97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0963" y="4016101"/>
            <a:ext cx="304826" cy="280440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F9C2DD6D-A6A2-4ABF-8BF2-4130EB7E8F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6238" y="4917423"/>
            <a:ext cx="304826" cy="28044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F2938884-104E-4CAF-B52D-D98E9408B1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6215044" y="4129027"/>
            <a:ext cx="266700" cy="251176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2E4FD8B0-ECBA-406D-9769-125A0A04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8351210" y="4014758"/>
            <a:ext cx="243461" cy="22929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BA707CC-F18E-4A9D-8A09-C3CDC44152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4115" y="5023834"/>
            <a:ext cx="304826" cy="28044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7CA65CB-7ADA-46DE-BFB9-9CFE0C69F7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4580" y="53795"/>
            <a:ext cx="2858995" cy="285899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7B26BE2-17EC-45E0-ADD8-BCAD7575CD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53435" y="1323116"/>
            <a:ext cx="3009480" cy="168886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A0EF7C7-9A1F-4565-8A01-091DD7FB9B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19" y="1360475"/>
            <a:ext cx="2519812" cy="168040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7D88408-2C50-4A5E-A350-87D5927225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159" y="97327"/>
            <a:ext cx="2169169" cy="121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9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EEA8034-9511-4216-8573-7132FD0DF583}"/>
              </a:ext>
            </a:extLst>
          </p:cNvPr>
          <p:cNvSpPr/>
          <p:nvPr/>
        </p:nvSpPr>
        <p:spPr>
          <a:xfrm>
            <a:off x="2296782" y="47457"/>
            <a:ext cx="3549901" cy="6141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>
                <a:solidFill>
                  <a:schemeClr val="tx1"/>
                </a:solidFill>
              </a:rPr>
              <a:t>AU MENU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B3397E0-B938-43AB-B08F-3DF149F73307}"/>
              </a:ext>
            </a:extLst>
          </p:cNvPr>
          <p:cNvSpPr/>
          <p:nvPr/>
        </p:nvSpPr>
        <p:spPr>
          <a:xfrm>
            <a:off x="15368" y="2964129"/>
            <a:ext cx="1947951" cy="80217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LUNDI 24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6BB6F81-4B7C-4DDB-BFBB-CC9FD241A724}"/>
              </a:ext>
            </a:extLst>
          </p:cNvPr>
          <p:cNvSpPr/>
          <p:nvPr/>
        </p:nvSpPr>
        <p:spPr>
          <a:xfrm>
            <a:off x="1988258" y="2971813"/>
            <a:ext cx="1947951" cy="802178"/>
          </a:xfrm>
          <a:prstGeom prst="round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MARDI 25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4FD9D03-79B6-498C-87BD-DCFCD2D54625}"/>
              </a:ext>
            </a:extLst>
          </p:cNvPr>
          <p:cNvSpPr/>
          <p:nvPr/>
        </p:nvSpPr>
        <p:spPr>
          <a:xfrm>
            <a:off x="3976177" y="2974727"/>
            <a:ext cx="1947951" cy="80217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MERCREDI 26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C12C4AE-8BE3-432A-8B80-0C7667675A01}"/>
              </a:ext>
            </a:extLst>
          </p:cNvPr>
          <p:cNvSpPr/>
          <p:nvPr/>
        </p:nvSpPr>
        <p:spPr>
          <a:xfrm>
            <a:off x="5958515" y="2971813"/>
            <a:ext cx="1947951" cy="802178"/>
          </a:xfrm>
          <a:prstGeom prst="round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JEUDI 27</a:t>
            </a:r>
          </a:p>
          <a:p>
            <a:pPr algn="ctr"/>
            <a:r>
              <a:rPr lang="fr-FR" sz="2000" b="1" dirty="0"/>
              <a:t>CHINE 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9E16F40-4DCC-47DC-93BF-ECA26E9ED136}"/>
              </a:ext>
            </a:extLst>
          </p:cNvPr>
          <p:cNvSpPr/>
          <p:nvPr/>
        </p:nvSpPr>
        <p:spPr>
          <a:xfrm>
            <a:off x="7957345" y="2971813"/>
            <a:ext cx="1947951" cy="80217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/>
              <a:t>VENDREDI 28</a:t>
            </a:r>
            <a:endParaRPr lang="fr-FR" sz="2000" b="1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0FCD20B-6386-4A90-AC68-CEE9532B82A7}"/>
              </a:ext>
            </a:extLst>
          </p:cNvPr>
          <p:cNvSpPr/>
          <p:nvPr/>
        </p:nvSpPr>
        <p:spPr>
          <a:xfrm>
            <a:off x="65807" y="3840814"/>
            <a:ext cx="1880059" cy="2019989"/>
          </a:xfrm>
          <a:prstGeom prst="round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67D73CE6-3F89-4826-AF66-4CBC124B854B}"/>
              </a:ext>
            </a:extLst>
          </p:cNvPr>
          <p:cNvSpPr/>
          <p:nvPr/>
        </p:nvSpPr>
        <p:spPr>
          <a:xfrm>
            <a:off x="2024444" y="3840814"/>
            <a:ext cx="1880059" cy="20199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258719D-245F-41EE-B272-7A40AF0BBB77}"/>
              </a:ext>
            </a:extLst>
          </p:cNvPr>
          <p:cNvSpPr/>
          <p:nvPr/>
        </p:nvSpPr>
        <p:spPr>
          <a:xfrm>
            <a:off x="3997664" y="3840814"/>
            <a:ext cx="1880059" cy="2019989"/>
          </a:xfrm>
          <a:prstGeom prst="round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73E284C2-D56D-43E4-B049-27A14B89EEB7}"/>
              </a:ext>
            </a:extLst>
          </p:cNvPr>
          <p:cNvSpPr/>
          <p:nvPr/>
        </p:nvSpPr>
        <p:spPr>
          <a:xfrm>
            <a:off x="5964379" y="3845560"/>
            <a:ext cx="1880059" cy="20199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FB1062A-3BA9-44A7-9DD4-AA2AD87E8EFE}"/>
              </a:ext>
            </a:extLst>
          </p:cNvPr>
          <p:cNvSpPr/>
          <p:nvPr/>
        </p:nvSpPr>
        <p:spPr>
          <a:xfrm>
            <a:off x="7957529" y="3845560"/>
            <a:ext cx="1880059" cy="2019989"/>
          </a:xfrm>
          <a:prstGeom prst="round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6" name="AutoShape 2" descr="Image associé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47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2B6ADF9-7FB3-4CA5-B14E-C8BD4CAE185C}"/>
              </a:ext>
            </a:extLst>
          </p:cNvPr>
          <p:cNvSpPr/>
          <p:nvPr/>
        </p:nvSpPr>
        <p:spPr>
          <a:xfrm>
            <a:off x="2053242" y="783745"/>
            <a:ext cx="4017380" cy="509012"/>
          </a:xfrm>
          <a:prstGeom prst="round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Du 24 Novembre 2025 au 28 Novembre 2025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37890" y="3947147"/>
            <a:ext cx="749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Rosette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18100" y="4377180"/>
            <a:ext cx="1589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Escalope viennoise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08834" y="4807213"/>
            <a:ext cx="1608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Blé à la napolitaine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75835" y="5237247"/>
            <a:ext cx="1508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Fruit de saison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356832" y="3947147"/>
            <a:ext cx="1344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Carottes râpées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2394728" y="4377060"/>
            <a:ext cx="126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Couscous végé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277738" y="5236886"/>
            <a:ext cx="1665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Tarte aux abricots</a:t>
            </a: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2088375" y="3961670"/>
            <a:ext cx="290263" cy="273368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4417931" y="3957085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Duo de choux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335345" y="4277324"/>
            <a:ext cx="1367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Sauté de porc à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la moutarde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171127" y="4806973"/>
            <a:ext cx="162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Haricots blancs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4384267" y="5133245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Fruit de saison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4416262" y="5453483"/>
            <a:ext cx="1205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Yaourt nature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088374" y="5204152"/>
            <a:ext cx="320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</a:t>
            </a:r>
            <a:endParaRPr lang="fr-FR" dirty="0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4054192" y="3984250"/>
            <a:ext cx="290263" cy="273368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4040429" y="4296931"/>
            <a:ext cx="290263" cy="273368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4061539" y="5451393"/>
            <a:ext cx="290263" cy="273368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6558624" y="3766307"/>
            <a:ext cx="65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b="1" dirty="0"/>
          </a:p>
          <a:p>
            <a:pPr algn="ctr"/>
            <a:r>
              <a:rPr lang="fr-FR" sz="1400" b="1" dirty="0"/>
              <a:t>Nems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6132760" y="4228755"/>
            <a:ext cx="15326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100" b="1" dirty="0"/>
          </a:p>
          <a:p>
            <a:pPr algn="ctr"/>
            <a:r>
              <a:rPr lang="fr-FR" sz="1400" b="1" dirty="0"/>
              <a:t>Poulet au caramel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6631215" y="4604355"/>
            <a:ext cx="47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b="1" dirty="0"/>
          </a:p>
          <a:p>
            <a:pPr algn="ctr"/>
            <a:r>
              <a:rPr lang="fr-FR" sz="1400" b="1" dirty="0"/>
              <a:t>Riz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6143368" y="5231284"/>
            <a:ext cx="1546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   Salade de fruits</a:t>
            </a:r>
          </a:p>
          <a:p>
            <a:pPr algn="ctr"/>
            <a:r>
              <a:rPr lang="fr-FR" sz="1400" b="1" dirty="0"/>
              <a:t>exotiques</a:t>
            </a:r>
          </a:p>
        </p:txBody>
      </p:sp>
      <p:sp>
        <p:nvSpPr>
          <p:cNvPr id="61" name="Zone de texte 2">
            <a:extLst>
              <a:ext uri="{FF2B5EF4-FFF2-40B4-BE49-F238E27FC236}">
                <a16:creationId xmlns:a16="http://schemas.microsoft.com/office/drawing/2014/main" id="{1B7E5D74-6C45-4DD2-8B0C-8CE1B96D6BCF}"/>
              </a:ext>
            </a:extLst>
          </p:cNvPr>
          <p:cNvSpPr txBox="1"/>
          <p:nvPr/>
        </p:nvSpPr>
        <p:spPr>
          <a:xfrm>
            <a:off x="641355" y="5912063"/>
            <a:ext cx="9448800" cy="544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menus sont validés en commission des menus par un diététicien. Ils sont susceptibles d’être modifiés en fonction des aléas de livraison ou de tout autre imprévu.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menus sont téléchargeables sur le site internet </a:t>
            </a:r>
            <a:r>
              <a:rPr lang="fr-FR" sz="1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www.nemours.fr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   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9B9095C0-D472-458F-9B13-44121648574A}"/>
              </a:ext>
            </a:extLst>
          </p:cNvPr>
          <p:cNvGrpSpPr/>
          <p:nvPr/>
        </p:nvGrpSpPr>
        <p:grpSpPr>
          <a:xfrm>
            <a:off x="4265112" y="6026803"/>
            <a:ext cx="1299450" cy="369332"/>
            <a:chOff x="4248334" y="6043581"/>
            <a:chExt cx="1299450" cy="369332"/>
          </a:xfrm>
        </p:grpSpPr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18476A7E-EB58-4851-9AD5-F8F5EE4D49A1}"/>
                </a:ext>
              </a:extLst>
            </p:cNvPr>
            <p:cNvSpPr txBox="1"/>
            <p:nvPr/>
          </p:nvSpPr>
          <p:spPr>
            <a:xfrm>
              <a:off x="4372462" y="6101289"/>
              <a:ext cx="1175322" cy="25391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</a:t>
              </a:r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Dessert du jour </a:t>
              </a:r>
              <a:endParaRPr lang="fr-FR" sz="1000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10776AA-43C7-4BE3-BD0A-4BE931667ACF}"/>
                </a:ext>
              </a:extLst>
            </p:cNvPr>
            <p:cNvSpPr/>
            <p:nvPr/>
          </p:nvSpPr>
          <p:spPr>
            <a:xfrm>
              <a:off x="4248334" y="6043581"/>
              <a:ext cx="327887" cy="36933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fr-FR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</a:t>
              </a:r>
              <a:endParaRPr lang="fr-FR" dirty="0"/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05AFD618-1F22-4AAE-B12F-A55B74275F4D}"/>
              </a:ext>
            </a:extLst>
          </p:cNvPr>
          <p:cNvGrpSpPr/>
          <p:nvPr/>
        </p:nvGrpSpPr>
        <p:grpSpPr>
          <a:xfrm>
            <a:off x="5809831" y="6092900"/>
            <a:ext cx="2000925" cy="255747"/>
            <a:chOff x="5558161" y="6101289"/>
            <a:chExt cx="2000925" cy="255747"/>
          </a:xfrm>
        </p:grpSpPr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7D56CD24-0683-4725-8563-E784BDE526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7" t="4932" r="24654" b="6848"/>
            <a:stretch/>
          </p:blipFill>
          <p:spPr>
            <a:xfrm>
              <a:off x="5558161" y="6124636"/>
              <a:ext cx="252608" cy="232400"/>
            </a:xfrm>
            <a:prstGeom prst="rect">
              <a:avLst/>
            </a:prstGeom>
          </p:spPr>
        </p:pic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C9C81249-7A59-4105-A0BA-948269A0AB31}"/>
                </a:ext>
              </a:extLst>
            </p:cNvPr>
            <p:cNvSpPr txBox="1"/>
            <p:nvPr/>
          </p:nvSpPr>
          <p:spPr>
            <a:xfrm>
              <a:off x="5777829" y="6101289"/>
              <a:ext cx="1781257" cy="24622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Produits locaux – Circuit court</a:t>
              </a:r>
              <a:endParaRPr lang="fr-FR" sz="1000" dirty="0"/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D82F7490-391D-421D-A29E-1A4E8E7E4B1E}"/>
              </a:ext>
            </a:extLst>
          </p:cNvPr>
          <p:cNvGrpSpPr/>
          <p:nvPr/>
        </p:nvGrpSpPr>
        <p:grpSpPr>
          <a:xfrm>
            <a:off x="7906466" y="6092900"/>
            <a:ext cx="1095496" cy="284263"/>
            <a:chOff x="7579918" y="6107779"/>
            <a:chExt cx="1095496" cy="284263"/>
          </a:xfrm>
        </p:grpSpPr>
        <p:pic>
          <p:nvPicPr>
            <p:cNvPr id="70" name="Picture 2" descr="PRODUITS BIO - Centrale d'achat - Région Auvergne-Rhône-Alpes">
              <a:extLst>
                <a:ext uri="{FF2B5EF4-FFF2-40B4-BE49-F238E27FC236}">
                  <a16:creationId xmlns:a16="http://schemas.microsoft.com/office/drawing/2014/main" id="{AB18FCA4-7FA2-4AF3-B376-5E130F3CD6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1" t="12103" r="16270" b="18303"/>
            <a:stretch/>
          </p:blipFill>
          <p:spPr bwMode="auto">
            <a:xfrm>
              <a:off x="7579918" y="6107779"/>
              <a:ext cx="302181" cy="284263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F5B8AF08-7D12-410C-8C40-4A8429D0237E}"/>
                </a:ext>
              </a:extLst>
            </p:cNvPr>
            <p:cNvSpPr txBox="1"/>
            <p:nvPr/>
          </p:nvSpPr>
          <p:spPr>
            <a:xfrm>
              <a:off x="7721307" y="6117764"/>
              <a:ext cx="954107" cy="25391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</a:t>
              </a:r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Produits bio</a:t>
              </a:r>
              <a:endParaRPr lang="fr-FR" sz="1000" dirty="0"/>
            </a:p>
          </p:txBody>
        </p:sp>
      </p:grpSp>
      <p:pic>
        <p:nvPicPr>
          <p:cNvPr id="72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9AF31AE8-8644-437C-A11B-C1FE59B31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282674" y="5231799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ZoneTexte 72">
            <a:extLst>
              <a:ext uri="{FF2B5EF4-FFF2-40B4-BE49-F238E27FC236}">
                <a16:creationId xmlns:a16="http://schemas.microsoft.com/office/drawing/2014/main" id="{A61436DC-139D-4F27-A530-CFBD64900D55}"/>
              </a:ext>
            </a:extLst>
          </p:cNvPr>
          <p:cNvSpPr txBox="1"/>
          <p:nvPr/>
        </p:nvSpPr>
        <p:spPr>
          <a:xfrm>
            <a:off x="2613345" y="4806973"/>
            <a:ext cx="83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Fromage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D6BF288-A5B4-4E4C-BD79-519D1E304D93}"/>
              </a:ext>
            </a:extLst>
          </p:cNvPr>
          <p:cNvSpPr/>
          <p:nvPr/>
        </p:nvSpPr>
        <p:spPr>
          <a:xfrm>
            <a:off x="1968895" y="4363529"/>
            <a:ext cx="327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</p:txBody>
      </p:sp>
      <p:pic>
        <p:nvPicPr>
          <p:cNvPr id="75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5B2C0EC0-0544-4ADD-A10B-E00E9E0C2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2245124" y="4730738"/>
            <a:ext cx="371681" cy="34964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92A1F0D6-1B7E-4268-AA1B-1D6E4C9EE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4060348" y="5142291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86FF135E-E54E-4B26-AC3A-A6C38DE0E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8209093" y="4723620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ZoneTexte 80">
            <a:extLst>
              <a:ext uri="{FF2B5EF4-FFF2-40B4-BE49-F238E27FC236}">
                <a16:creationId xmlns:a16="http://schemas.microsoft.com/office/drawing/2014/main" id="{C72593D7-91A9-43AA-B5FC-2F92B10BE6D9}"/>
              </a:ext>
            </a:extLst>
          </p:cNvPr>
          <p:cNvSpPr txBox="1"/>
          <p:nvPr/>
        </p:nvSpPr>
        <p:spPr>
          <a:xfrm>
            <a:off x="8091315" y="3840814"/>
            <a:ext cx="1612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Salade de pâtes</a:t>
            </a:r>
          </a:p>
          <a:p>
            <a:pPr algn="ctr"/>
            <a:r>
              <a:rPr lang="fr-FR" sz="1400" b="1" dirty="0"/>
              <a:t> au surimi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18B96EA7-E041-4D7B-99B8-45387B44C036}"/>
              </a:ext>
            </a:extLst>
          </p:cNvPr>
          <p:cNvSpPr txBox="1"/>
          <p:nvPr/>
        </p:nvSpPr>
        <p:spPr>
          <a:xfrm>
            <a:off x="8209093" y="4382214"/>
            <a:ext cx="1512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Filet de colin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CBA0E5DA-EDB3-45EC-B6FB-1174C79A2DD8}"/>
              </a:ext>
            </a:extLst>
          </p:cNvPr>
          <p:cNvSpPr txBox="1"/>
          <p:nvPr/>
        </p:nvSpPr>
        <p:spPr>
          <a:xfrm>
            <a:off x="8098655" y="5436113"/>
            <a:ext cx="1665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Compote de fraise</a:t>
            </a:r>
          </a:p>
        </p:txBody>
      </p:sp>
      <p:sp>
        <p:nvSpPr>
          <p:cNvPr id="66" name="Zone de texte 2">
            <a:extLst>
              <a:ext uri="{FF2B5EF4-FFF2-40B4-BE49-F238E27FC236}">
                <a16:creationId xmlns:a16="http://schemas.microsoft.com/office/drawing/2014/main" id="{D446107E-2707-4C08-B9F4-8A27D0C40CA2}"/>
              </a:ext>
            </a:extLst>
          </p:cNvPr>
          <p:cNvSpPr txBox="1"/>
          <p:nvPr/>
        </p:nvSpPr>
        <p:spPr>
          <a:xfrm>
            <a:off x="637890" y="6366827"/>
            <a:ext cx="9318104" cy="4702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Hôtel de ville : 39 rue du Docteur </a:t>
            </a:r>
            <a:r>
              <a:rPr lang="fr-FR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Chopy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CS 60410 – 77797 Nemours Cedex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Tél. : 01.64.45.04.14 Email : 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cuisine.centrale@ville-nemours.fr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www.nemours.fr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28D56048-D69D-4C96-ACD5-296AF22E02E1}"/>
              </a:ext>
            </a:extLst>
          </p:cNvPr>
          <p:cNvSpPr txBox="1"/>
          <p:nvPr/>
        </p:nvSpPr>
        <p:spPr>
          <a:xfrm>
            <a:off x="8147673" y="5097352"/>
            <a:ext cx="1701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Fromage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99526BA-0945-4C7F-B420-A644DE18FD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0482" y="5056622"/>
            <a:ext cx="313205" cy="29441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0BB40CF-59FF-4318-B1BB-B1754967BC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7709" y="81963"/>
            <a:ext cx="3751857" cy="284333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62CD19B-76EE-4EE3-8F1B-F5BDC0E184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1426" y="1339271"/>
            <a:ext cx="2150513" cy="161061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EE6FCB3-FB58-4124-81EF-B27E72E354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684" y="20907"/>
            <a:ext cx="1999760" cy="28996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7CF7461-509D-4F58-983A-9B59D13352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50214" y="1340326"/>
            <a:ext cx="1864489" cy="1597118"/>
          </a:xfrm>
          <a:prstGeom prst="rect">
            <a:avLst/>
          </a:prstGeom>
        </p:spPr>
      </p:pic>
      <p:sp>
        <p:nvSpPr>
          <p:cNvPr id="86" name="ZoneTexte 85">
            <a:extLst>
              <a:ext uri="{FF2B5EF4-FFF2-40B4-BE49-F238E27FC236}">
                <a16:creationId xmlns:a16="http://schemas.microsoft.com/office/drawing/2014/main" id="{F11BC350-345D-4E52-99D8-9BA486D2345B}"/>
              </a:ext>
            </a:extLst>
          </p:cNvPr>
          <p:cNvSpPr txBox="1"/>
          <p:nvPr/>
        </p:nvSpPr>
        <p:spPr>
          <a:xfrm>
            <a:off x="7937599" y="4708171"/>
            <a:ext cx="2303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Haricots verts</a:t>
            </a:r>
          </a:p>
        </p:txBody>
      </p:sp>
    </p:spTree>
    <p:extLst>
      <p:ext uri="{BB962C8B-B14F-4D97-AF65-F5344CB8AC3E}">
        <p14:creationId xmlns:p14="http://schemas.microsoft.com/office/powerpoint/2010/main" val="3536446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2119</TotalTime>
  <Words>705</Words>
  <Application>Microsoft Office PowerPoint</Application>
  <PresentationFormat>Format A4 (210 x 297 mm)</PresentationFormat>
  <Paragraphs>190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jacqu</dc:creator>
  <cp:lastModifiedBy>Farida Saouli</cp:lastModifiedBy>
  <cp:revision>247</cp:revision>
  <cp:lastPrinted>2019-10-17T11:31:37Z</cp:lastPrinted>
  <dcterms:created xsi:type="dcterms:W3CDTF">2019-03-06T18:00:57Z</dcterms:created>
  <dcterms:modified xsi:type="dcterms:W3CDTF">2025-09-22T08:24:16Z</dcterms:modified>
</cp:coreProperties>
</file>